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rgbClr val="000000"/>
                </a:solidFill>
                <a:latin typeface="Lucida Sans"/>
                <a:ea typeface="Lucida Sans"/>
                <a:cs typeface="Lucida Sans"/>
                <a:sym typeface="Lucida Sans"/>
              </a:rPr>
              <a:t>‹#›</a:t>
            </a:fld>
            <a:endParaRPr b="0" sz="1200" u="none">
              <a:solidFill>
                <a:srgbClr val="000000"/>
              </a:solidFill>
              <a:latin typeface="Lucida Sans"/>
              <a:ea typeface="Lucida Sans"/>
              <a:cs typeface="Lucida Sans"/>
              <a:sym typeface="Lucida Sans"/>
            </a:endParaRPr>
          </a:p>
        </p:txBody>
      </p:sp>
      <p:sp>
        <p:nvSpPr>
          <p:cNvPr id="80" name="Shape 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1" name="Shape 8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Ayer geet ya nicht nach hauser</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p:txBody>
      </p:sp>
      <p:sp>
        <p:nvSpPr>
          <p:cNvPr id="217" name="Shape 21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SMT team was hundreds of people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20 mins to get to here</a:t>
            </a:r>
            <a:endParaRPr/>
          </a:p>
        </p:txBody>
      </p:sp>
      <p:sp>
        <p:nvSpPr>
          <p:cNvPr id="226" name="Shape 2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Dank meme</a:t>
            </a:r>
            <a:endParaRP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Shape 25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there’s an embedding layer but it’s not in this picture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two separate sets of word embeddings, for the two languages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can be deep/bidir/lstm</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Shape 4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NMT directly estimates p(y|x), whereas SMT modularized into translation model and language model</a:t>
            </a:r>
            <a:endParaRPr/>
          </a:p>
        </p:txBody>
      </p:sp>
      <p:sp>
        <p:nvSpPr>
          <p:cNvPr id="426" name="Shape 4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Shape 43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all exactly like how you train a LM, except you also do the encoder part.</a:t>
            </a:r>
            <a:endParaRPr/>
          </a:p>
        </p:txBody>
      </p:sp>
      <p:sp>
        <p:nvSpPr>
          <p:cNvPr id="439" name="Shape 43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8" name="Shape 6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2" name="Shape 7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8" name="Shape 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4" name="Shape 8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4" name="Shape 8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Shape 8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3" name="Shape 8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Shape 100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0" name="Shape 101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Shape 101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8" name="Shape 101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Shape 1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26" name="Shape 1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Shape 10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Shape 103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More useful at the lower end of perf</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need better metrics; this is its own area of research</a:t>
            </a:r>
            <a:endParaRPr/>
          </a:p>
        </p:txBody>
      </p:sp>
      <p:sp>
        <p:nvSpPr>
          <p:cNvPr id="1034" name="Shape 103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Shape 104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042" name="Shape 104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Shape 10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9" name="Shape 10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1" name="Shape 10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Shape 11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Rousseau</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European bias in this lecture</a:t>
            </a:r>
            <a:endParaRPr/>
          </a:p>
        </p:txBody>
      </p:sp>
      <p:sp>
        <p:nvSpPr>
          <p:cNvPr id="113" name="Shape 11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Shape 106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 decades of work beaten by simple new 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make it deep, make the encoder bidirectional, obviously upgrade the RNN cell, feed in the source backwards, speed up the softmax computation, pretrain on other stuff, one network for all languages, many many tips and tricks      link brain hyperparameter paper</a:t>
            </a:r>
            <a:endParaRPr/>
          </a:p>
        </p:txBody>
      </p:sp>
      <p:sp>
        <p:nvSpPr>
          <p:cNvPr id="1070" name="Shape 107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Shape 10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Shape 10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84" name="Shape 10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Shape 1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06" name="Shape 11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16" name="Shape 11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36" name="Shape 11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Shape 1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6" name="Shape 11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Shape 1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6" name="Shape 1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Shape 1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66" name="Shape 1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Shape 117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Neural -&gt; here: 40 min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need 20 mins left now</a:t>
            </a:r>
            <a:endParaRPr/>
          </a:p>
        </p:txBody>
      </p:sp>
      <p:sp>
        <p:nvSpPr>
          <p:cNvPr id="1177" name="Shape 117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Shape 1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Shape 118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185" name="Shape 118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Shape 131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312" name="Shape 131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Shape 1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37" name="Shape 1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Shape 1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Shape 14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446" name="Shape 14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Shape 1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Shape 151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14" name="Shape 151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Shape 1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Shape 158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83" name="Shape 158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Shape 16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Shape 165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655" name="Shape 165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Shape 1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Shape 172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730" name="Shape 173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Shape 13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LM worries about target word order so translation model doesn't have to</a:t>
            </a:r>
            <a:endParaRPr/>
          </a:p>
        </p:txBody>
      </p:sp>
      <p:sp>
        <p:nvSpPr>
          <p:cNvPr id="132" name="Shape 13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Shape 18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Shape 182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821" name="Shape 182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Shape 1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Shape 191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920" name="Shape 192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Shape 2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Shape 2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026" name="Shape 2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Shape 21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Shape 213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137" name="Shape 213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Shape 2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Shape 226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262" name="Shape 226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Shape 23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Shape 239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399" name="Shape 239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Shape 25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Shape 254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548" name="Shape 254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Shape 2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00" name="Shape 27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Shape 27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19" name="Shape 27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Shape 2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29" name="Shape 2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Shape 14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parallel text for Ancient Egyptian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Rosetta Stone helped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scholars decipher Ancient Egyptian hieroglyphs for the first time</a:t>
            </a:r>
            <a:endParaRPr/>
          </a:p>
        </p:txBody>
      </p:sp>
      <p:sp>
        <p:nvSpPr>
          <p:cNvPr id="150" name="Shape 15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Shape 2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38" name="Shape 2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Shape 27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Shape 27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6" name="Shape 27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533400" y="681037"/>
            <a:ext cx="7929564" cy="1452563"/>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7" name="Shape 17"/>
          <p:cNvSpPr txBox="1"/>
          <p:nvPr>
            <p:ph idx="1" type="subTitle"/>
          </p:nvPr>
        </p:nvSpPr>
        <p:spPr>
          <a:xfrm>
            <a:off x="1219200" y="4343400"/>
            <a:ext cx="6705600" cy="1727200"/>
          </a:xfrm>
          <a:prstGeom prst="rect">
            <a:avLst/>
          </a:prstGeom>
          <a:noFill/>
          <a:ln>
            <a:noFill/>
          </a:ln>
        </p:spPr>
        <p:txBody>
          <a:bodyPr anchorCtr="0" anchor="t" bIns="91425" lIns="91425" spcFirstLastPara="1" rIns="91425" wrap="square" tIns="91425"/>
          <a:lstStyle>
            <a:lvl1pPr lvl="0" marR="0" rtl="0" algn="ctr">
              <a:spcBef>
                <a:spcPts val="9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lvl="2"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lvl="4"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lvl="5"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lvl="6"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lvl="7"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lvl="8"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7239000" y="6248400"/>
            <a:ext cx="12192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429000" y="6248400"/>
            <a:ext cx="1905000" cy="457200"/>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533400" y="6248400"/>
            <a:ext cx="765174" cy="4572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400" u="none" cap="none" strike="noStrike">
                <a:solidFill>
                  <a:schemeClr val="lt2"/>
                </a:solidFill>
                <a:latin typeface="Calibri"/>
                <a:ea typeface="Calibri"/>
                <a:cs typeface="Calibri"/>
                <a:sym typeface="Calibri"/>
              </a:defRPr>
            </a:lvl1pPr>
            <a:lvl2pPr indent="0" lvl="1" marL="0" marR="0" rtl="0" algn="l">
              <a:spcBef>
                <a:spcPts val="0"/>
              </a:spcBef>
              <a:buNone/>
              <a:defRPr b="0" i="0" sz="1400" u="none" cap="none" strike="noStrike">
                <a:solidFill>
                  <a:schemeClr val="lt2"/>
                </a:solidFill>
                <a:latin typeface="Calibri"/>
                <a:ea typeface="Calibri"/>
                <a:cs typeface="Calibri"/>
                <a:sym typeface="Calibri"/>
              </a:defRPr>
            </a:lvl2pPr>
            <a:lvl3pPr indent="0" lvl="2" marL="0" marR="0" rtl="0" algn="l">
              <a:spcBef>
                <a:spcPts val="0"/>
              </a:spcBef>
              <a:buNone/>
              <a:defRPr b="0" i="0" sz="1400" u="none" cap="none" strike="noStrike">
                <a:solidFill>
                  <a:schemeClr val="lt2"/>
                </a:solidFill>
                <a:latin typeface="Calibri"/>
                <a:ea typeface="Calibri"/>
                <a:cs typeface="Calibri"/>
                <a:sym typeface="Calibri"/>
              </a:defRPr>
            </a:lvl3pPr>
            <a:lvl4pPr indent="0" lvl="3" marL="0" marR="0" rtl="0" algn="l">
              <a:spcBef>
                <a:spcPts val="0"/>
              </a:spcBef>
              <a:buNone/>
              <a:defRPr b="0" i="0" sz="1400" u="none" cap="none" strike="noStrike">
                <a:solidFill>
                  <a:schemeClr val="lt2"/>
                </a:solidFill>
                <a:latin typeface="Calibri"/>
                <a:ea typeface="Calibri"/>
                <a:cs typeface="Calibri"/>
                <a:sym typeface="Calibri"/>
              </a:defRPr>
            </a:lvl4pPr>
            <a:lvl5pPr indent="0" lvl="4" marL="0" marR="0" rtl="0" algn="l">
              <a:spcBef>
                <a:spcPts val="0"/>
              </a:spcBef>
              <a:buNone/>
              <a:defRPr b="0" i="0" sz="1400" u="none" cap="none" strike="noStrike">
                <a:solidFill>
                  <a:schemeClr val="lt2"/>
                </a:solidFill>
                <a:latin typeface="Calibri"/>
                <a:ea typeface="Calibri"/>
                <a:cs typeface="Calibri"/>
                <a:sym typeface="Calibri"/>
              </a:defRPr>
            </a:lvl5pPr>
            <a:lvl6pPr indent="0" lvl="5" marL="0" marR="0" rtl="0" algn="l">
              <a:spcBef>
                <a:spcPts val="0"/>
              </a:spcBef>
              <a:buNone/>
              <a:defRPr b="0" i="0" sz="1400" u="none" cap="none" strike="noStrike">
                <a:solidFill>
                  <a:schemeClr val="lt2"/>
                </a:solidFill>
                <a:latin typeface="Calibri"/>
                <a:ea typeface="Calibri"/>
                <a:cs typeface="Calibri"/>
                <a:sym typeface="Calibri"/>
              </a:defRPr>
            </a:lvl6pPr>
            <a:lvl7pPr indent="0" lvl="6" marL="0" marR="0" rtl="0" algn="l">
              <a:spcBef>
                <a:spcPts val="0"/>
              </a:spcBef>
              <a:buNone/>
              <a:defRPr b="0" i="0" sz="1400" u="none" cap="none" strike="noStrike">
                <a:solidFill>
                  <a:schemeClr val="lt2"/>
                </a:solidFill>
                <a:latin typeface="Calibri"/>
                <a:ea typeface="Calibri"/>
                <a:cs typeface="Calibri"/>
                <a:sym typeface="Calibri"/>
              </a:defRPr>
            </a:lvl7pPr>
            <a:lvl8pPr indent="0" lvl="7" marL="0" marR="0" rtl="0" algn="l">
              <a:spcBef>
                <a:spcPts val="0"/>
              </a:spcBef>
              <a:buNone/>
              <a:defRPr b="0" i="0" sz="1400" u="none" cap="none" strike="noStrike">
                <a:solidFill>
                  <a:schemeClr val="lt2"/>
                </a:solidFill>
                <a:latin typeface="Calibri"/>
                <a:ea typeface="Calibri"/>
                <a:cs typeface="Calibri"/>
                <a:sym typeface="Calibri"/>
              </a:defRPr>
            </a:lvl8pPr>
            <a:lvl9pPr indent="0" lvl="8" marL="0" marR="0" rtl="0" algn="l">
              <a:spcBef>
                <a:spcPts val="0"/>
              </a:spcBef>
              <a:buNone/>
              <a:defRPr b="0" i="0" sz="1400" u="none" cap="none" strike="noStrike">
                <a:solidFill>
                  <a:schemeClr val="lt2"/>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No Bullets">
  <p:cSld name="Two Content No Bullets">
    <p:spTree>
      <p:nvGrpSpPr>
        <p:cNvPr id="71" name="Shape 71"/>
        <p:cNvGrpSpPr/>
        <p:nvPr/>
      </p:nvGrpSpPr>
      <p:grpSpPr>
        <a:xfrm>
          <a:off x="0" y="0"/>
          <a:ext cx="0" cy="0"/>
          <a:chOff x="0" y="0"/>
          <a:chExt cx="0" cy="0"/>
        </a:xfrm>
      </p:grpSpPr>
      <p:sp>
        <p:nvSpPr>
          <p:cNvPr id="72" name="Shape 7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73" name="Shape 73"/>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3" name="Shape 23"/>
          <p:cNvSpPr txBox="1"/>
          <p:nvPr>
            <p:ph idx="1" type="body"/>
          </p:nvPr>
        </p:nvSpPr>
        <p:spPr>
          <a:xfrm>
            <a:off x="304800" y="1092200"/>
            <a:ext cx="8534400" cy="51562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3A85FE"/>
              </a:buClr>
              <a:buSzPts val="2400"/>
              <a:buFont typeface="Time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6858000" y="6398886"/>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048000" y="6398886"/>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9" name="Shape 29"/>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rgbClr val="CC0000"/>
              </a:buClr>
              <a:buSzPts val="1600"/>
              <a:buFont typeface="Times"/>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rgbClr val="3A85FE"/>
              </a:buClr>
              <a:buSzPts val="1400"/>
              <a:buFont typeface="Times"/>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9pPr>
          </a:lstStyle>
          <a:p/>
        </p:txBody>
      </p:sp>
      <p:sp>
        <p:nvSpPr>
          <p:cNvPr id="30" name="Shape 30"/>
          <p:cNvSpPr txBox="1"/>
          <p:nvPr>
            <p:ph idx="10" type="dt"/>
          </p:nvPr>
        </p:nvSpPr>
        <p:spPr>
          <a:xfrm>
            <a:off x="6858000" y="6379642"/>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200400" y="6354242"/>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304800" y="6379642"/>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35" name="Shape 35"/>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576"/>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8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32"/>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42" name="Shape 4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Shape 46"/>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wo Content">
  <p:cSld name="Title and Vertical Two Content">
    <p:spTree>
      <p:nvGrpSpPr>
        <p:cNvPr id="49" name="Shape 49"/>
        <p:cNvGrpSpPr/>
        <p:nvPr/>
      </p:nvGrpSpPr>
      <p:grpSpPr>
        <a:xfrm>
          <a:off x="0" y="0"/>
          <a:ext cx="0" cy="0"/>
          <a:chOff x="0" y="0"/>
          <a:chExt cx="0" cy="0"/>
        </a:xfrm>
      </p:grpSpPr>
      <p:sp>
        <p:nvSpPr>
          <p:cNvPr id="50" name="Shape 50"/>
          <p:cNvSpPr txBox="1"/>
          <p:nvPr>
            <p:ph idx="1" type="body"/>
          </p:nvPr>
        </p:nvSpPr>
        <p:spPr>
          <a:xfrm>
            <a:off x="304800" y="17526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1" name="Shape 51"/>
          <p:cNvSpPr txBox="1"/>
          <p:nvPr>
            <p:ph idx="2" type="body"/>
          </p:nvPr>
        </p:nvSpPr>
        <p:spPr>
          <a:xfrm>
            <a:off x="304800" y="40767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2" name="Shape 5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55" name="Shape 55"/>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ntent">
  <p:cSld name="Title and Four Content">
    <p:spTree>
      <p:nvGrpSpPr>
        <p:cNvPr id="56" name="Shape 56"/>
        <p:cNvGrpSpPr/>
        <p:nvPr/>
      </p:nvGrpSpPr>
      <p:grpSpPr>
        <a:xfrm>
          <a:off x="0" y="0"/>
          <a:ext cx="0" cy="0"/>
          <a:chOff x="0" y="0"/>
          <a:chExt cx="0" cy="0"/>
        </a:xfrm>
      </p:grpSpPr>
      <p:sp>
        <p:nvSpPr>
          <p:cNvPr id="57" name="Shape 57"/>
          <p:cNvSpPr txBox="1"/>
          <p:nvPr>
            <p:ph idx="1" type="body"/>
          </p:nvPr>
        </p:nvSpPr>
        <p:spPr>
          <a:xfrm>
            <a:off x="304800" y="1752601"/>
            <a:ext cx="4114800" cy="2133599"/>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8" name="Shape 58"/>
          <p:cNvSpPr txBox="1"/>
          <p:nvPr>
            <p:ph idx="2" type="body"/>
          </p:nvPr>
        </p:nvSpPr>
        <p:spPr>
          <a:xfrm>
            <a:off x="304800" y="4038600"/>
            <a:ext cx="4114800" cy="220980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6858000" y="6259201"/>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200400" y="6262999"/>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304800" y="6259201"/>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62" name="Shape 62"/>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3" name="Shape 63"/>
          <p:cNvSpPr txBox="1"/>
          <p:nvPr>
            <p:ph idx="3" type="body"/>
          </p:nvPr>
        </p:nvSpPr>
        <p:spPr>
          <a:xfrm>
            <a:off x="4648200" y="1752600"/>
            <a:ext cx="4191000" cy="21336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64" name="Shape 64"/>
          <p:cNvSpPr txBox="1"/>
          <p:nvPr>
            <p:ph idx="4" type="body"/>
          </p:nvPr>
        </p:nvSpPr>
        <p:spPr>
          <a:xfrm>
            <a:off x="4648200" y="4038600"/>
            <a:ext cx="4191000" cy="2209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Bullets Content">
  <p:cSld name="No Bullets Content">
    <p:spTree>
      <p:nvGrpSpPr>
        <p:cNvPr id="65" name="Shape 65"/>
        <p:cNvGrpSpPr/>
        <p:nvPr/>
      </p:nvGrpSpPr>
      <p:grpSpPr>
        <a:xfrm>
          <a:off x="0" y="0"/>
          <a:ext cx="0" cy="0"/>
          <a:chOff x="0" y="0"/>
          <a:chExt cx="0" cy="0"/>
        </a:xfrm>
      </p:grpSpPr>
      <p:sp>
        <p:nvSpPr>
          <p:cNvPr id="66" name="Shape 66"/>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7" name="Shape 67"/>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70" name="Shape 70"/>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228600" lvl="0" marL="457200" marR="0" rtl="0" algn="l">
              <a:spcBef>
                <a:spcPts val="1800"/>
              </a:spcBef>
              <a:spcAft>
                <a:spcPts val="0"/>
              </a:spcAft>
              <a:buClr>
                <a:srgbClr val="CC0000"/>
              </a:buClr>
              <a:buSzPts val="2800"/>
              <a:buFont typeface="Times"/>
              <a:buNone/>
              <a:defRPr b="0" i="0" sz="2800" u="none" cap="none" strike="noStrike">
                <a:solidFill>
                  <a:schemeClr val="dk1"/>
                </a:solidFill>
                <a:latin typeface="Calibri"/>
                <a:ea typeface="Calibri"/>
                <a:cs typeface="Calibri"/>
                <a:sym typeface="Calibri"/>
              </a:defRPr>
            </a:lvl1pPr>
            <a:lvl2pPr indent="-228600" lvl="1" marL="914400" marR="0" rtl="0" algn="l">
              <a:spcBef>
                <a:spcPts val="1500"/>
              </a:spcBef>
              <a:spcAft>
                <a:spcPts val="0"/>
              </a:spcAft>
              <a:buClr>
                <a:srgbClr val="3A85FE"/>
              </a:buClr>
              <a:buSzPts val="2400"/>
              <a:buFont typeface="Times"/>
              <a:buNone/>
              <a:defRPr b="0" i="0" sz="2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3pPr>
            <a:lvl4pPr indent="-228600" lvl="3" marL="1828800" marR="0" rtl="0" algn="l">
              <a:spcBef>
                <a:spcPts val="9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1" name="Shape 11"/>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224n.stanford.edu/"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17.png"/><Relationship Id="rId13" Type="http://schemas.openxmlformats.org/officeDocument/2006/relationships/image" Target="../media/image15.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7.png"/><Relationship Id="rId9" Type="http://schemas.openxmlformats.org/officeDocument/2006/relationships/image" Target="../media/image19.png"/><Relationship Id="rId15" Type="http://schemas.openxmlformats.org/officeDocument/2006/relationships/image" Target="../media/image22.png"/><Relationship Id="rId14" Type="http://schemas.openxmlformats.org/officeDocument/2006/relationships/image" Target="../media/image23.png"/><Relationship Id="rId17" Type="http://schemas.openxmlformats.org/officeDocument/2006/relationships/image" Target="../media/image26.png"/><Relationship Id="rId16"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4.png"/><Relationship Id="rId8"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deepl.com/press.html" TargetMode="External"/><Relationship Id="rId4"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jpg"/><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jpg"/><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jpg"/><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1.jpg"/><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9.jpg"/><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7.jpg"/><Relationship Id="rId4" Type="http://schemas.openxmlformats.org/officeDocument/2006/relationships/image" Target="../media/image5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4.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1.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59.png"/><Relationship Id="rId8"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7.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research.google.com/pubs/LukaszKais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ctrTitle"/>
          </p:nvPr>
        </p:nvSpPr>
        <p:spPr>
          <a:xfrm>
            <a:off x="533400" y="681037"/>
            <a:ext cx="7929564" cy="1452563"/>
          </a:xfrm>
          <a:prstGeom prst="rect">
            <a:avLst/>
          </a:prstGeom>
          <a:noFill/>
          <a:ln>
            <a:noFill/>
          </a:ln>
        </p:spPr>
        <p:txBody>
          <a:bodyPr anchorCtr="0" anchor="b" bIns="45700" lIns="91425" spcFirstLastPara="1" rIns="91425" wrap="square" tIns="45700">
            <a:noAutofit/>
          </a:bodyPr>
          <a:lstStyle/>
          <a:p>
            <a:pPr indent="0" lvl="0" marL="0" marR="0" rtl="0">
              <a:spcBef>
                <a:spcPts val="0"/>
              </a:spcBef>
              <a:spcAft>
                <a:spcPts val="0"/>
              </a:spcAft>
              <a:buNone/>
            </a:pPr>
            <a:r>
              <a:rPr b="1" i="0" lang="en-US" sz="720" u="none" cap="none" strike="noStrike">
                <a:solidFill>
                  <a:schemeClr val="dk1"/>
                </a:solidFill>
                <a:latin typeface="Lucida Sans"/>
                <a:ea typeface="Lucida Sans"/>
                <a:cs typeface="Lucida Sans"/>
                <a:sym typeface="Lucida Sans"/>
              </a:rPr>
              <a:t> </a:t>
            </a:r>
            <a:r>
              <a:rPr b="1" i="0" lang="en-US" sz="3240" u="none" cap="none" strike="noStrike">
                <a:solidFill>
                  <a:schemeClr val="dk1"/>
                </a:solidFill>
                <a:latin typeface="Lucida Sans"/>
                <a:ea typeface="Lucida Sans"/>
                <a:cs typeface="Lucida Sans"/>
                <a:sym typeface="Lucida Sans"/>
              </a:rPr>
              <a:t>CS</a:t>
            </a:r>
            <a:r>
              <a:rPr lang="en-US" sz="3240">
                <a:latin typeface="Lucida Sans"/>
                <a:ea typeface="Lucida Sans"/>
                <a:cs typeface="Lucida Sans"/>
                <a:sym typeface="Lucida Sans"/>
              </a:rPr>
              <a:t>20: TensorFlow for Deep Learning Research</a:t>
            </a:r>
            <a:endParaRPr/>
          </a:p>
        </p:txBody>
      </p:sp>
      <p:sp>
        <p:nvSpPr>
          <p:cNvPr id="84" name="Shape 84"/>
          <p:cNvSpPr txBox="1"/>
          <p:nvPr>
            <p:ph idx="1" type="subTitle"/>
          </p:nvPr>
        </p:nvSpPr>
        <p:spPr>
          <a:xfrm>
            <a:off x="513075" y="4605875"/>
            <a:ext cx="8117700" cy="202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400"/>
              <a:buFont typeface="Times"/>
              <a:buNone/>
            </a:pPr>
            <a:r>
              <a:rPr b="0" i="0" lang="en-US" sz="2400" u="none" cap="none" strike="noStrike">
                <a:solidFill>
                  <a:schemeClr val="dk1"/>
                </a:solidFill>
                <a:latin typeface="Lucida Sans"/>
                <a:ea typeface="Lucida Sans"/>
                <a:cs typeface="Lucida Sans"/>
                <a:sym typeface="Lucida Sans"/>
              </a:rPr>
              <a:t>Lecture 1</a:t>
            </a:r>
            <a:r>
              <a:rPr lang="en-US">
                <a:latin typeface="Lucida Sans"/>
                <a:ea typeface="Lucida Sans"/>
                <a:cs typeface="Lucida Sans"/>
                <a:sym typeface="Lucida Sans"/>
              </a:rPr>
              <a:t>2 (2/23/2014)</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Machine Translation,</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Sequence-to-sequence and Attention</a:t>
            </a:r>
            <a:endParaRPr b="0" i="0" sz="24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Clr>
                <a:srgbClr val="CC0000"/>
              </a:buClr>
              <a:buSzPts val="2400"/>
              <a:buFont typeface="Times"/>
              <a:buNone/>
            </a:pP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Slide</a:t>
            </a:r>
            <a:r>
              <a:rPr lang="en-US">
                <a:latin typeface="Lucida Sans"/>
                <a:ea typeface="Lucida Sans"/>
                <a:cs typeface="Lucida Sans"/>
                <a:sym typeface="Lucida Sans"/>
              </a:rPr>
              <a:t>s courtesy of </a:t>
            </a:r>
            <a:r>
              <a:rPr lang="en-US" u="sng">
                <a:solidFill>
                  <a:schemeClr val="hlink"/>
                </a:solidFill>
                <a:latin typeface="Lucida Sans"/>
                <a:ea typeface="Lucida Sans"/>
                <a:cs typeface="Lucida Sans"/>
                <a:sym typeface="Lucida Sans"/>
                <a:hlinkClick r:id="rId3"/>
              </a:rPr>
              <a:t>CS22N</a:t>
            </a:r>
            <a:endParaRPr/>
          </a:p>
        </p:txBody>
      </p:sp>
      <p:sp>
        <p:nvSpPr>
          <p:cNvPr id="85" name="Shape 85"/>
          <p:cNvSpPr txBox="1"/>
          <p:nvPr/>
        </p:nvSpPr>
        <p:spPr>
          <a:xfrm>
            <a:off x="3645243" y="3546389"/>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Shape 86"/>
          <p:cNvSpPr txBox="1"/>
          <p:nvPr/>
        </p:nvSpPr>
        <p:spPr>
          <a:xfrm>
            <a:off x="4312508" y="333632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Shape 87"/>
          <p:cNvPicPr preferRelativeResize="0"/>
          <p:nvPr/>
        </p:nvPicPr>
        <p:blipFill rotWithShape="1">
          <a:blip r:embed="rId4">
            <a:alphaModFix/>
          </a:blip>
          <a:srcRect b="0" l="0" r="0" t="0"/>
          <a:stretch/>
        </p:blipFill>
        <p:spPr>
          <a:xfrm>
            <a:off x="3543300" y="2256824"/>
            <a:ext cx="2057400" cy="2159000"/>
          </a:xfrm>
          <a:prstGeom prst="rect">
            <a:avLst/>
          </a:prstGeom>
          <a:noFill/>
          <a:ln>
            <a:noFill/>
          </a:ln>
        </p:spPr>
      </p:pic>
      <p:pic>
        <p:nvPicPr>
          <p:cNvPr id="88" name="Shape 88"/>
          <p:cNvPicPr preferRelativeResize="0"/>
          <p:nvPr/>
        </p:nvPicPr>
        <p:blipFill>
          <a:blip r:embed="rId5">
            <a:alphaModFix/>
          </a:blip>
          <a:stretch>
            <a:fillRect/>
          </a:stretch>
        </p:blipFill>
        <p:spPr>
          <a:xfrm>
            <a:off x="3779525" y="2343999"/>
            <a:ext cx="1437316" cy="1814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85" name="Shape 18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one-to-many (these are “fertile” words)</a:t>
            </a:r>
            <a:endParaRPr/>
          </a:p>
        </p:txBody>
      </p:sp>
      <p:sp>
        <p:nvSpPr>
          <p:cNvPr id="186" name="Shape 1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7" name="Shape 187"/>
          <p:cNvGrpSpPr/>
          <p:nvPr/>
        </p:nvGrpSpPr>
        <p:grpSpPr>
          <a:xfrm>
            <a:off x="722480" y="1903366"/>
            <a:ext cx="7459555" cy="4051120"/>
            <a:chOff x="842222" y="2033995"/>
            <a:chExt cx="7459555" cy="4051120"/>
          </a:xfrm>
        </p:grpSpPr>
        <p:pic>
          <p:nvPicPr>
            <p:cNvPr id="188" name="Shape 188"/>
            <p:cNvPicPr preferRelativeResize="0"/>
            <p:nvPr/>
          </p:nvPicPr>
          <p:blipFill rotWithShape="1">
            <a:blip r:embed="rId3">
              <a:alphaModFix/>
            </a:blip>
            <a:srcRect b="0" l="263" r="262" t="8962"/>
            <a:stretch/>
          </p:blipFill>
          <p:spPr>
            <a:xfrm>
              <a:off x="842222" y="2033995"/>
              <a:ext cx="7459555" cy="4051120"/>
            </a:xfrm>
            <a:prstGeom prst="rect">
              <a:avLst/>
            </a:prstGeom>
            <a:noFill/>
            <a:ln>
              <a:noFill/>
            </a:ln>
          </p:spPr>
        </p:pic>
        <p:sp>
          <p:nvSpPr>
            <p:cNvPr id="189" name="Shape 189"/>
            <p:cNvSpPr/>
            <p:nvPr/>
          </p:nvSpPr>
          <p:spPr>
            <a:xfrm>
              <a:off x="842222" y="2033995"/>
              <a:ext cx="2586778" cy="1014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95" name="Shape 19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many-to-one</a:t>
            </a:r>
            <a:endParaRPr/>
          </a:p>
        </p:txBody>
      </p:sp>
      <p:sp>
        <p:nvSpPr>
          <p:cNvPr id="196" name="Shape 19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97" name="Shape 197"/>
          <p:cNvPicPr preferRelativeResize="0"/>
          <p:nvPr/>
        </p:nvPicPr>
        <p:blipFill rotWithShape="1">
          <a:blip r:embed="rId3">
            <a:alphaModFix/>
          </a:blip>
          <a:srcRect b="246" l="0" r="0" t="-501"/>
          <a:stretch/>
        </p:blipFill>
        <p:spPr>
          <a:xfrm>
            <a:off x="1074788" y="1574251"/>
            <a:ext cx="6664955" cy="45073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203" name="Shape 203"/>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many-to-many (phrase-level)</a:t>
            </a:r>
            <a:endParaRPr/>
          </a:p>
        </p:txBody>
      </p:sp>
      <p:sp>
        <p:nvSpPr>
          <p:cNvPr id="204" name="Shape 2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05" name="Shape 205"/>
          <p:cNvPicPr preferRelativeResize="0"/>
          <p:nvPr/>
        </p:nvPicPr>
        <p:blipFill rotWithShape="1">
          <a:blip r:embed="rId3">
            <a:alphaModFix/>
          </a:blip>
          <a:srcRect b="3725" l="0" r="0" t="265"/>
          <a:stretch/>
        </p:blipFill>
        <p:spPr>
          <a:xfrm>
            <a:off x="1004577" y="1595045"/>
            <a:ext cx="6568065" cy="4308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12" name="Shape 2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13" name="Shape 213"/>
          <p:cNvPicPr preferRelativeResize="0"/>
          <p:nvPr/>
        </p:nvPicPr>
        <p:blipFill rotWithShape="1">
          <a:blip r:embed="rId3">
            <a:alphaModFix/>
          </a:blip>
          <a:srcRect b="0" l="0" r="0" t="0"/>
          <a:stretch/>
        </p:blipFill>
        <p:spPr>
          <a:xfrm>
            <a:off x="457200" y="2362503"/>
            <a:ext cx="8216900" cy="185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20" name="Shape 22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21" name="Shape 221"/>
          <p:cNvPicPr preferRelativeResize="0"/>
          <p:nvPr/>
        </p:nvPicPr>
        <p:blipFill rotWithShape="1">
          <a:blip r:embed="rId3">
            <a:alphaModFix/>
          </a:blip>
          <a:srcRect b="0" l="505" r="1035" t="19400"/>
          <a:stretch/>
        </p:blipFill>
        <p:spPr>
          <a:xfrm>
            <a:off x="997763" y="891558"/>
            <a:ext cx="7282637" cy="2936730"/>
          </a:xfrm>
          <a:prstGeom prst="rect">
            <a:avLst/>
          </a:prstGeom>
          <a:noFill/>
          <a:ln>
            <a:noFill/>
          </a:ln>
        </p:spPr>
      </p:pic>
      <p:pic>
        <p:nvPicPr>
          <p:cNvPr id="222" name="Shape 222"/>
          <p:cNvPicPr preferRelativeResize="0"/>
          <p:nvPr/>
        </p:nvPicPr>
        <p:blipFill rotWithShape="1">
          <a:blip r:embed="rId4">
            <a:alphaModFix/>
          </a:blip>
          <a:srcRect b="0" l="0" r="0" t="39842"/>
          <a:stretch/>
        </p:blipFill>
        <p:spPr>
          <a:xfrm>
            <a:off x="997763" y="3898155"/>
            <a:ext cx="7061199" cy="2480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229" name="Shape 2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SMT is a </a:t>
            </a:r>
            <a:r>
              <a:rPr b="0" i="0" lang="en-US" sz="2400" u="none" cap="none" strike="noStrike">
                <a:solidFill>
                  <a:schemeClr val="accent3"/>
                </a:solidFill>
                <a:latin typeface="Calibri"/>
                <a:ea typeface="Calibri"/>
                <a:cs typeface="Calibri"/>
                <a:sym typeface="Calibri"/>
              </a:rPr>
              <a:t>huge research field</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best systems are </a:t>
            </a:r>
            <a:r>
              <a:rPr b="0" i="0" lang="en-US" sz="2400" u="none" cap="none" strike="noStrike">
                <a:solidFill>
                  <a:schemeClr val="accent3"/>
                </a:solidFill>
                <a:latin typeface="Calibri"/>
                <a:ea typeface="Calibri"/>
                <a:cs typeface="Calibri"/>
                <a:sym typeface="Calibri"/>
              </a:rPr>
              <a:t>extremely complex</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Hundreds of important details we haven’t mentioned here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Systems have many </a:t>
            </a:r>
            <a:r>
              <a:rPr b="0" i="0" lang="en-US" sz="2400" u="none" cap="none" strike="noStrike">
                <a:solidFill>
                  <a:schemeClr val="accent3"/>
                </a:solidFill>
                <a:latin typeface="Calibri"/>
                <a:ea typeface="Calibri"/>
                <a:cs typeface="Calibri"/>
                <a:sym typeface="Calibri"/>
              </a:rPr>
              <a:t>separately-designed subcomponents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feature engineering</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Need to design features to capture particular language phenomena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Require compiling and maintaining </a:t>
            </a:r>
            <a:r>
              <a:rPr b="0" i="0" lang="en-US" sz="2400" u="none" cap="none" strike="noStrike">
                <a:solidFill>
                  <a:schemeClr val="accent3"/>
                </a:solidFill>
                <a:latin typeface="Calibri"/>
                <a:ea typeface="Calibri"/>
                <a:cs typeface="Calibri"/>
                <a:sym typeface="Calibri"/>
              </a:rPr>
              <a:t>extra resources</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Like tables of equivalent phrases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human effort </a:t>
            </a:r>
            <a:r>
              <a:rPr b="0" i="0" lang="en-US" sz="2400" u="none" cap="none" strike="noStrike">
                <a:solidFill>
                  <a:schemeClr val="dk1"/>
                </a:solidFill>
                <a:latin typeface="Calibri"/>
                <a:ea typeface="Calibri"/>
                <a:cs typeface="Calibri"/>
                <a:sym typeface="Calibri"/>
              </a:rPr>
              <a:t>to maintain</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Repeated effort for each language pair!</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6" name="Shape 236"/>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37" name="Shape 237"/>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0" type="dt"/>
          </p:nvPr>
        </p:nvSpPr>
        <p:spPr>
          <a:xfrm>
            <a:off x="68580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2/15/18</a:t>
            </a:r>
            <a:endParaRPr/>
          </a:p>
        </p:txBody>
      </p:sp>
      <p:sp>
        <p:nvSpPr>
          <p:cNvPr id="243" name="Shape 24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44" name="Shape 244"/>
          <p:cNvPicPr preferRelativeResize="0"/>
          <p:nvPr/>
        </p:nvPicPr>
        <p:blipFill rotWithShape="1">
          <a:blip r:embed="rId3">
            <a:alphaModFix/>
          </a:blip>
          <a:srcRect b="0" l="0" r="11087" t="0"/>
          <a:stretch/>
        </p:blipFill>
        <p:spPr>
          <a:xfrm>
            <a:off x="1" y="0"/>
            <a:ext cx="9144000" cy="6856086"/>
          </a:xfrm>
          <a:prstGeom prst="rect">
            <a:avLst/>
          </a:prstGeom>
          <a:noFill/>
          <a:ln>
            <a:noFill/>
          </a:ln>
        </p:spPr>
      </p:pic>
      <p:sp>
        <p:nvSpPr>
          <p:cNvPr id="245" name="Shape 245"/>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46" name="Shape 246"/>
          <p:cNvSpPr txBox="1"/>
          <p:nvPr/>
        </p:nvSpPr>
        <p:spPr>
          <a:xfrm rot="1731609">
            <a:off x="432003" y="5096407"/>
            <a:ext cx="3347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MT research</a:t>
            </a:r>
            <a:endParaRPr/>
          </a:p>
        </p:txBody>
      </p:sp>
      <p:sp>
        <p:nvSpPr>
          <p:cNvPr id="247" name="Shape 247"/>
          <p:cNvSpPr txBox="1"/>
          <p:nvPr/>
        </p:nvSpPr>
        <p:spPr>
          <a:xfrm rot="1645077">
            <a:off x="3478333" y="670283"/>
            <a:ext cx="301768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FF0000"/>
                </a:solidFill>
                <a:latin typeface="Calibri"/>
                <a:ea typeface="Calibri"/>
                <a:cs typeface="Calibri"/>
                <a:sym typeface="Calibri"/>
              </a:rPr>
              <a:t>Neural</a:t>
            </a:r>
            <a:br>
              <a:rPr b="1" lang="en-US" sz="4800">
                <a:solidFill>
                  <a:srgbClr val="FF0000"/>
                </a:solidFill>
                <a:latin typeface="Calibri"/>
                <a:ea typeface="Calibri"/>
                <a:cs typeface="Calibri"/>
                <a:sym typeface="Calibri"/>
              </a:rPr>
            </a:br>
            <a:r>
              <a:rPr b="1" lang="en-US" sz="4800">
                <a:solidFill>
                  <a:srgbClr val="FF0000"/>
                </a:solidFill>
                <a:latin typeface="Calibri"/>
                <a:ea typeface="Calibri"/>
                <a:cs typeface="Calibri"/>
                <a:sym typeface="Calibri"/>
              </a:rPr>
              <a:t>Machine</a:t>
            </a:r>
            <a:endParaRPr/>
          </a:p>
          <a:p>
            <a:pPr indent="0" lvl="0" marL="0" marR="0" rtl="0" algn="ctr">
              <a:spcBef>
                <a:spcPts val="0"/>
              </a:spcBef>
              <a:spcAft>
                <a:spcPts val="0"/>
              </a:spcAft>
              <a:buNone/>
            </a:pPr>
            <a:r>
              <a:rPr b="1" lang="en-US" sz="4800">
                <a:solidFill>
                  <a:srgbClr val="FF0000"/>
                </a:solidFill>
                <a:latin typeface="Calibri"/>
                <a:ea typeface="Calibri"/>
                <a:cs typeface="Calibri"/>
                <a:sym typeface="Calibri"/>
              </a:rPr>
              <a:t>Translation</a:t>
            </a:r>
            <a:endParaRPr/>
          </a:p>
        </p:txBody>
      </p:sp>
      <p:sp>
        <p:nvSpPr>
          <p:cNvPr id="248" name="Shape 248"/>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Neural Machine Translation?</a:t>
            </a:r>
            <a:endParaRPr/>
          </a:p>
        </p:txBody>
      </p:sp>
      <p:sp>
        <p:nvSpPr>
          <p:cNvPr id="254" name="Shape 25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Neural Machine Translation (NMT)</a:t>
            </a:r>
            <a:r>
              <a:rPr b="0" i="0" lang="en-US" sz="2400" u="none" cap="none" strike="noStrike">
                <a:solidFill>
                  <a:schemeClr val="dk1"/>
                </a:solidFill>
                <a:latin typeface="Calibri"/>
                <a:ea typeface="Calibri"/>
                <a:cs typeface="Calibri"/>
                <a:sym typeface="Calibri"/>
              </a:rPr>
              <a:t> is a way to do Machine Translation with a </a:t>
            </a:r>
            <a:r>
              <a:rPr b="0" i="1" lang="en-US" sz="2400" u="none" cap="none" strike="noStrike">
                <a:solidFill>
                  <a:schemeClr val="dk1"/>
                </a:solidFill>
                <a:latin typeface="Calibri"/>
                <a:ea typeface="Calibri"/>
                <a:cs typeface="Calibri"/>
                <a:sym typeface="Calibri"/>
              </a:rPr>
              <a:t>single neural network</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neural network architecture is called </a:t>
            </a:r>
            <a:r>
              <a:rPr b="0" i="0" lang="en-US" sz="2400" u="none" cap="none" strike="noStrike">
                <a:solidFill>
                  <a:schemeClr val="accent3"/>
                </a:solidFill>
                <a:latin typeface="Calibri"/>
                <a:ea typeface="Calibri"/>
                <a:cs typeface="Calibri"/>
                <a:sym typeface="Calibri"/>
              </a:rPr>
              <a:t>sequence-to-sequence</a:t>
            </a:r>
            <a:r>
              <a:rPr b="0" i="0" lang="en-US" sz="2400" u="none" cap="none" strike="noStrike">
                <a:solidFill>
                  <a:schemeClr val="dk1"/>
                </a:solidFill>
                <a:latin typeface="Calibri"/>
                <a:ea typeface="Calibri"/>
                <a:cs typeface="Calibri"/>
                <a:sym typeface="Calibri"/>
              </a:rPr>
              <a:t> (aka </a:t>
            </a:r>
            <a:r>
              <a:rPr b="0" i="0" lang="en-US" sz="2400" u="none" cap="none" strike="noStrike">
                <a:solidFill>
                  <a:schemeClr val="accent3"/>
                </a:solidFill>
                <a:latin typeface="Calibri"/>
                <a:ea typeface="Calibri"/>
                <a:cs typeface="Calibri"/>
                <a:sym typeface="Calibri"/>
              </a:rPr>
              <a:t>seq2seq</a:t>
            </a:r>
            <a:r>
              <a:rPr b="0" i="0" lang="en-US" sz="2400" u="none" cap="none" strike="noStrike">
                <a:solidFill>
                  <a:schemeClr val="dk1"/>
                </a:solidFill>
                <a:latin typeface="Calibri"/>
                <a:ea typeface="Calibri"/>
                <a:cs typeface="Calibri"/>
                <a:sym typeface="Calibri"/>
              </a:rPr>
              <a:t>) and it involves </a:t>
            </a:r>
            <a:r>
              <a:rPr b="0" i="1" lang="en-US" sz="2400" u="none" cap="none" strike="noStrike">
                <a:solidFill>
                  <a:schemeClr val="accent3"/>
                </a:solidFill>
                <a:latin typeface="Calibri"/>
                <a:ea typeface="Calibri"/>
                <a:cs typeface="Calibri"/>
                <a:sym typeface="Calibri"/>
              </a:rPr>
              <a:t>two </a:t>
            </a:r>
            <a:r>
              <a:rPr b="0" i="0" lang="en-US" sz="2400" u="none" cap="none" strike="noStrike">
                <a:solidFill>
                  <a:schemeClr val="accent3"/>
                </a:solidFill>
                <a:latin typeface="Calibri"/>
                <a:ea typeface="Calibri"/>
                <a:cs typeface="Calibri"/>
                <a:sym typeface="Calibri"/>
              </a:rPr>
              <a:t>RNNs</a:t>
            </a:r>
            <a:r>
              <a:rPr b="0" i="0" lang="en-US" sz="2400" u="none" cap="none" strike="noStrike">
                <a:solidFill>
                  <a:schemeClr val="dk1"/>
                </a:solidFill>
                <a:latin typeface="Calibri"/>
                <a:ea typeface="Calibri"/>
                <a:cs typeface="Calibri"/>
                <a:sym typeface="Calibri"/>
              </a:rPr>
              <a:t>.</a:t>
            </a:r>
            <a:endParaRPr/>
          </a:p>
        </p:txBody>
      </p:sp>
      <p:sp>
        <p:nvSpPr>
          <p:cNvPr id="255" name="Shape 2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Shape 261"/>
          <p:cNvGrpSpPr/>
          <p:nvPr/>
        </p:nvGrpSpPr>
        <p:grpSpPr>
          <a:xfrm>
            <a:off x="1" y="2254743"/>
            <a:ext cx="3071500" cy="1808835"/>
            <a:chOff x="1" y="2254743"/>
            <a:chExt cx="3071500" cy="1808835"/>
          </a:xfrm>
        </p:grpSpPr>
        <p:grpSp>
          <p:nvGrpSpPr>
            <p:cNvPr id="262" name="Shape 262"/>
            <p:cNvGrpSpPr/>
            <p:nvPr/>
          </p:nvGrpSpPr>
          <p:grpSpPr>
            <a:xfrm rot="5400000">
              <a:off x="735934" y="2931359"/>
              <a:ext cx="779512" cy="265728"/>
              <a:chOff x="6223414" y="4018641"/>
              <a:chExt cx="776477" cy="280329"/>
            </a:xfrm>
          </p:grpSpPr>
          <p:grpSp>
            <p:nvGrpSpPr>
              <p:cNvPr id="263" name="Shape 263"/>
              <p:cNvGrpSpPr/>
              <p:nvPr/>
            </p:nvGrpSpPr>
            <p:grpSpPr>
              <a:xfrm rot="-5400000">
                <a:off x="6550278" y="3846238"/>
                <a:ext cx="112131" cy="616723"/>
                <a:chOff x="1883650" y="2468875"/>
                <a:chExt cx="153620" cy="844910"/>
              </a:xfrm>
            </p:grpSpPr>
            <p:sp>
              <p:nvSpPr>
                <p:cNvPr id="264" name="Shape 2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Shape 26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Shape 2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Shape 2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Shape 2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9" name="Shape 269"/>
            <p:cNvCxnSpPr>
              <a:endCxn id="268" idx="3"/>
            </p:cNvCxnSpPr>
            <p:nvPr/>
          </p:nvCxnSpPr>
          <p:spPr>
            <a:xfrm rot="10800000">
              <a:off x="1125690"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70" name="Shape 270"/>
            <p:cNvCxnSpPr>
              <a:stCxn id="268" idx="0"/>
            </p:cNvCxnSpPr>
            <p:nvPr/>
          </p:nvCxnSpPr>
          <p:spPr>
            <a:xfrm>
              <a:off x="1258554" y="3064223"/>
              <a:ext cx="344700" cy="0"/>
            </a:xfrm>
            <a:prstGeom prst="straightConnector1">
              <a:avLst/>
            </a:prstGeom>
            <a:noFill/>
            <a:ln cap="flat" cmpd="sng" w="19050">
              <a:solidFill>
                <a:srgbClr val="7F7F7F"/>
              </a:solidFill>
              <a:prstDash val="solid"/>
              <a:round/>
              <a:headEnd len="sm" w="sm" type="none"/>
              <a:tailEnd len="med" w="med" type="stealth"/>
            </a:ln>
          </p:spPr>
        </p:cxnSp>
        <p:sp>
          <p:nvSpPr>
            <p:cNvPr id="271" name="Shape 271"/>
            <p:cNvSpPr txBox="1"/>
            <p:nvPr/>
          </p:nvSpPr>
          <p:spPr>
            <a:xfrm rot="-5400000">
              <a:off x="-624812" y="2879557"/>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272" name="Shape 272"/>
            <p:cNvSpPr/>
            <p:nvPr/>
          </p:nvSpPr>
          <p:spPr>
            <a:xfrm>
              <a:off x="362190" y="2674467"/>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273" name="Shape 273"/>
            <p:cNvGrpSpPr/>
            <p:nvPr/>
          </p:nvGrpSpPr>
          <p:grpSpPr>
            <a:xfrm rot="5400000">
              <a:off x="1343546" y="2925460"/>
              <a:ext cx="779512" cy="265728"/>
              <a:chOff x="6223414" y="4018641"/>
              <a:chExt cx="776477" cy="280329"/>
            </a:xfrm>
          </p:grpSpPr>
          <p:grpSp>
            <p:nvGrpSpPr>
              <p:cNvPr id="274" name="Shape 274"/>
              <p:cNvGrpSpPr/>
              <p:nvPr/>
            </p:nvGrpSpPr>
            <p:grpSpPr>
              <a:xfrm rot="-5400000">
                <a:off x="6550278" y="3846238"/>
                <a:ext cx="112131" cy="616723"/>
                <a:chOff x="1883650" y="2468875"/>
                <a:chExt cx="153620" cy="844910"/>
              </a:xfrm>
            </p:grpSpPr>
            <p:sp>
              <p:nvSpPr>
                <p:cNvPr id="275" name="Shape 2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Shape 2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Shape 2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Shape 2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Shape 2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0" name="Shape 280"/>
            <p:cNvCxnSpPr>
              <a:endCxn id="279" idx="3"/>
            </p:cNvCxnSpPr>
            <p:nvPr/>
          </p:nvCxnSpPr>
          <p:spPr>
            <a:xfrm rot="10800000">
              <a:off x="1733302"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81" name="Shape 281"/>
            <p:cNvCxnSpPr>
              <a:stCxn id="279" idx="0"/>
            </p:cNvCxnSpPr>
            <p:nvPr/>
          </p:nvCxnSpPr>
          <p:spPr>
            <a:xfrm>
              <a:off x="1866166"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82" name="Shape 282"/>
            <p:cNvGrpSpPr/>
            <p:nvPr/>
          </p:nvGrpSpPr>
          <p:grpSpPr>
            <a:xfrm rot="5400000">
              <a:off x="1938460" y="2925460"/>
              <a:ext cx="779512" cy="265728"/>
              <a:chOff x="6223414" y="4018641"/>
              <a:chExt cx="776477" cy="280329"/>
            </a:xfrm>
          </p:grpSpPr>
          <p:grpSp>
            <p:nvGrpSpPr>
              <p:cNvPr id="283" name="Shape 283"/>
              <p:cNvGrpSpPr/>
              <p:nvPr/>
            </p:nvGrpSpPr>
            <p:grpSpPr>
              <a:xfrm rot="-5400000">
                <a:off x="6550278" y="3846238"/>
                <a:ext cx="112131" cy="616723"/>
                <a:chOff x="1883650" y="2468875"/>
                <a:chExt cx="153620" cy="844910"/>
              </a:xfrm>
            </p:grpSpPr>
            <p:sp>
              <p:nvSpPr>
                <p:cNvPr id="284" name="Shape 28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Shape 28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Shape 28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Shape 28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Shape 28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9" name="Shape 289"/>
            <p:cNvCxnSpPr>
              <a:endCxn id="288" idx="3"/>
            </p:cNvCxnSpPr>
            <p:nvPr/>
          </p:nvCxnSpPr>
          <p:spPr>
            <a:xfrm rot="10800000">
              <a:off x="2328216"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90" name="Shape 290"/>
            <p:cNvCxnSpPr>
              <a:stCxn id="288" idx="0"/>
            </p:cNvCxnSpPr>
            <p:nvPr/>
          </p:nvCxnSpPr>
          <p:spPr>
            <a:xfrm>
              <a:off x="2461080"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91" name="Shape 291"/>
            <p:cNvGrpSpPr/>
            <p:nvPr/>
          </p:nvGrpSpPr>
          <p:grpSpPr>
            <a:xfrm rot="5400000">
              <a:off x="2548881" y="2922590"/>
              <a:ext cx="779512" cy="265728"/>
              <a:chOff x="6223414" y="4018641"/>
              <a:chExt cx="776477" cy="280329"/>
            </a:xfrm>
          </p:grpSpPr>
          <p:grpSp>
            <p:nvGrpSpPr>
              <p:cNvPr id="292" name="Shape 292"/>
              <p:cNvGrpSpPr/>
              <p:nvPr/>
            </p:nvGrpSpPr>
            <p:grpSpPr>
              <a:xfrm rot="-5400000">
                <a:off x="6550278" y="3846238"/>
                <a:ext cx="112131" cy="616723"/>
                <a:chOff x="1883650" y="2468875"/>
                <a:chExt cx="153620" cy="844910"/>
              </a:xfrm>
            </p:grpSpPr>
            <p:sp>
              <p:nvSpPr>
                <p:cNvPr id="293" name="Shape 29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Shape 29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Shape 29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Shape 29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Shape 29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8" name="Shape 298"/>
            <p:cNvCxnSpPr>
              <a:endCxn id="297" idx="3"/>
            </p:cNvCxnSpPr>
            <p:nvPr/>
          </p:nvCxnSpPr>
          <p:spPr>
            <a:xfrm rot="10800000">
              <a:off x="2938637"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299" name="Shape 29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300" name="Shape 30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301" name="Shape 301"/>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302" name="Shape 302"/>
          <p:cNvGrpSpPr/>
          <p:nvPr/>
        </p:nvGrpSpPr>
        <p:grpSpPr>
          <a:xfrm>
            <a:off x="913828" y="4074425"/>
            <a:ext cx="2594063" cy="1002411"/>
            <a:chOff x="913828" y="4074425"/>
            <a:chExt cx="2594063" cy="1002411"/>
          </a:xfrm>
        </p:grpSpPr>
        <p:sp>
          <p:nvSpPr>
            <p:cNvPr id="303" name="Shape 303"/>
            <p:cNvSpPr txBox="1"/>
            <p:nvPr/>
          </p:nvSpPr>
          <p:spPr>
            <a:xfrm>
              <a:off x="913828" y="4707504"/>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304" name="Shape 304"/>
            <p:cNvSpPr/>
            <p:nvPr/>
          </p:nvSpPr>
          <p:spPr>
            <a:xfrm rot="-5400000">
              <a:off x="2063405" y="3384881"/>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305" name="Shape 305"/>
            <p:cNvSpPr txBox="1"/>
            <p:nvPr/>
          </p:nvSpPr>
          <p:spPr>
            <a:xfrm>
              <a:off x="927203" y="4074425"/>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grpSp>
        <p:nvGrpSpPr>
          <p:cNvPr id="306" name="Shape 306"/>
          <p:cNvGrpSpPr/>
          <p:nvPr/>
        </p:nvGrpSpPr>
        <p:grpSpPr>
          <a:xfrm>
            <a:off x="3071501" y="2665698"/>
            <a:ext cx="1305183" cy="1389112"/>
            <a:chOff x="3071501" y="2665698"/>
            <a:chExt cx="1305183" cy="1389112"/>
          </a:xfrm>
        </p:grpSpPr>
        <p:cxnSp>
          <p:nvCxnSpPr>
            <p:cNvPr id="307" name="Shape 307"/>
            <p:cNvCxnSpPr>
              <a:stCxn id="297" idx="0"/>
              <a:endCxn id="308" idx="2"/>
            </p:cNvCxnSpPr>
            <p:nvPr/>
          </p:nvCxnSpPr>
          <p:spPr>
            <a:xfrm>
              <a:off x="3071501" y="3055454"/>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309" name="Shape 309"/>
            <p:cNvGrpSpPr/>
            <p:nvPr/>
          </p:nvGrpSpPr>
          <p:grpSpPr>
            <a:xfrm>
              <a:off x="4110956" y="2665698"/>
              <a:ext cx="265728" cy="1389112"/>
              <a:chOff x="4110956" y="2665698"/>
              <a:chExt cx="265728" cy="1389112"/>
            </a:xfrm>
          </p:grpSpPr>
          <p:grpSp>
            <p:nvGrpSpPr>
              <p:cNvPr id="310" name="Shape 310"/>
              <p:cNvGrpSpPr/>
              <p:nvPr/>
            </p:nvGrpSpPr>
            <p:grpSpPr>
              <a:xfrm rot="5400000">
                <a:off x="3854064" y="2922590"/>
                <a:ext cx="779512" cy="265728"/>
                <a:chOff x="6223414" y="4018641"/>
                <a:chExt cx="776477" cy="280329"/>
              </a:xfrm>
            </p:grpSpPr>
            <p:grpSp>
              <p:nvGrpSpPr>
                <p:cNvPr id="311" name="Shape 311"/>
                <p:cNvGrpSpPr/>
                <p:nvPr/>
              </p:nvGrpSpPr>
              <p:grpSpPr>
                <a:xfrm rot="-5400000">
                  <a:off x="6550278" y="3846238"/>
                  <a:ext cx="112131" cy="616723"/>
                  <a:chOff x="1883650" y="2468875"/>
                  <a:chExt cx="153620" cy="844910"/>
                </a:xfrm>
              </p:grpSpPr>
              <p:sp>
                <p:nvSpPr>
                  <p:cNvPr id="312" name="Shape 3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Shape 3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Shape 3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Shape 3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 name="Shape 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16" name="Shape 316"/>
              <p:cNvCxnSpPr>
                <a:endCxn id="308"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grpSp>
        <p:nvGrpSpPr>
          <p:cNvPr id="317" name="Shape 317"/>
          <p:cNvGrpSpPr/>
          <p:nvPr/>
        </p:nvGrpSpPr>
        <p:grpSpPr>
          <a:xfrm>
            <a:off x="4376684" y="2674467"/>
            <a:ext cx="610421" cy="1389112"/>
            <a:chOff x="4376684" y="2674467"/>
            <a:chExt cx="610421" cy="1389112"/>
          </a:xfrm>
        </p:grpSpPr>
        <p:cxnSp>
          <p:nvCxnSpPr>
            <p:cNvPr id="318" name="Shape 318"/>
            <p:cNvCxnSpPr>
              <a:stCxn id="308"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19" name="Shape 319"/>
            <p:cNvGrpSpPr/>
            <p:nvPr/>
          </p:nvGrpSpPr>
          <p:grpSpPr>
            <a:xfrm rot="5400000">
              <a:off x="4464485" y="2931359"/>
              <a:ext cx="779512" cy="265728"/>
              <a:chOff x="6223414" y="4018641"/>
              <a:chExt cx="776477" cy="280329"/>
            </a:xfrm>
          </p:grpSpPr>
          <p:grpSp>
            <p:nvGrpSpPr>
              <p:cNvPr id="320" name="Shape 320"/>
              <p:cNvGrpSpPr/>
              <p:nvPr/>
            </p:nvGrpSpPr>
            <p:grpSpPr>
              <a:xfrm rot="-5400000">
                <a:off x="6550278" y="3846238"/>
                <a:ext cx="112131" cy="616723"/>
                <a:chOff x="1883650" y="2468875"/>
                <a:chExt cx="153620" cy="844910"/>
              </a:xfrm>
            </p:grpSpPr>
            <p:sp>
              <p:nvSpPr>
                <p:cNvPr id="321" name="Shape 32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Shape 32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Shape 32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Shape 32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Shape 32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26" name="Shape 326"/>
            <p:cNvCxnSpPr>
              <a:endCxn id="325"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327" name="Shape 327"/>
          <p:cNvGrpSpPr/>
          <p:nvPr/>
        </p:nvGrpSpPr>
        <p:grpSpPr>
          <a:xfrm>
            <a:off x="4987105" y="2665698"/>
            <a:ext cx="615670" cy="1389112"/>
            <a:chOff x="4987105" y="2665698"/>
            <a:chExt cx="615670" cy="1389112"/>
          </a:xfrm>
        </p:grpSpPr>
        <p:cxnSp>
          <p:nvCxnSpPr>
            <p:cNvPr id="328" name="Shape 328"/>
            <p:cNvCxnSpPr>
              <a:stCxn id="325"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29" name="Shape 329"/>
            <p:cNvGrpSpPr/>
            <p:nvPr/>
          </p:nvGrpSpPr>
          <p:grpSpPr>
            <a:xfrm rot="5400000">
              <a:off x="5080155" y="2922590"/>
              <a:ext cx="779512" cy="265728"/>
              <a:chOff x="6223414" y="4018641"/>
              <a:chExt cx="776477" cy="280329"/>
            </a:xfrm>
          </p:grpSpPr>
          <p:grpSp>
            <p:nvGrpSpPr>
              <p:cNvPr id="330" name="Shape 330"/>
              <p:cNvGrpSpPr/>
              <p:nvPr/>
            </p:nvGrpSpPr>
            <p:grpSpPr>
              <a:xfrm rot="-5400000">
                <a:off x="6550278" y="3846238"/>
                <a:ext cx="112131" cy="616723"/>
                <a:chOff x="1883650" y="2468875"/>
                <a:chExt cx="153620" cy="844910"/>
              </a:xfrm>
            </p:grpSpPr>
            <p:sp>
              <p:nvSpPr>
                <p:cNvPr id="331" name="Shape 3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Shape 3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Shape 3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Shape 3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Shape 3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6" name="Shape 336"/>
            <p:cNvCxnSpPr>
              <a:endCxn id="335"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337" name="Shape 337"/>
          <p:cNvSpPr txBox="1"/>
          <p:nvPr/>
        </p:nvSpPr>
        <p:spPr>
          <a:xfrm>
            <a:off x="304800" y="780331"/>
            <a:ext cx="3969071" cy="3636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1850">
                <a:solidFill>
                  <a:srgbClr val="3A85FE"/>
                </a:solidFill>
                <a:latin typeface="Calibri"/>
                <a:ea typeface="Calibri"/>
                <a:cs typeface="Calibri"/>
                <a:sym typeface="Calibri"/>
              </a:rPr>
              <a:t>The sequence-to-sequence model</a:t>
            </a:r>
            <a:endParaRPr/>
          </a:p>
        </p:txBody>
      </p:sp>
      <p:grpSp>
        <p:nvGrpSpPr>
          <p:cNvPr id="338" name="Shape 338"/>
          <p:cNvGrpSpPr/>
          <p:nvPr/>
        </p:nvGrpSpPr>
        <p:grpSpPr>
          <a:xfrm>
            <a:off x="4084462" y="927287"/>
            <a:ext cx="4097946" cy="659486"/>
            <a:chOff x="4084462" y="927287"/>
            <a:chExt cx="4097946" cy="659486"/>
          </a:xfrm>
        </p:grpSpPr>
        <p:sp>
          <p:nvSpPr>
            <p:cNvPr id="339" name="Shape 339"/>
            <p:cNvSpPr txBox="1"/>
            <p:nvPr/>
          </p:nvSpPr>
          <p:spPr>
            <a:xfrm>
              <a:off x="4530328" y="927287"/>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340" name="Shape 340"/>
            <p:cNvSpPr/>
            <p:nvPr/>
          </p:nvSpPr>
          <p:spPr>
            <a:xfrm rot="5400000">
              <a:off x="5997920" y="-597715"/>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grpSp>
        <p:nvGrpSpPr>
          <p:cNvPr id="341" name="Shape 341"/>
          <p:cNvGrpSpPr/>
          <p:nvPr/>
        </p:nvGrpSpPr>
        <p:grpSpPr>
          <a:xfrm>
            <a:off x="8612411" y="2300481"/>
            <a:ext cx="571083" cy="1573107"/>
            <a:chOff x="8612411" y="2300481"/>
            <a:chExt cx="571083" cy="1573107"/>
          </a:xfrm>
        </p:grpSpPr>
        <p:sp>
          <p:nvSpPr>
            <p:cNvPr id="342" name="Shape 342"/>
            <p:cNvSpPr txBox="1"/>
            <p:nvPr/>
          </p:nvSpPr>
          <p:spPr>
            <a:xfrm rot="5400000">
              <a:off x="8212275" y="2902369"/>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343" name="Shape 343"/>
            <p:cNvSpPr/>
            <p:nvPr/>
          </p:nvSpPr>
          <p:spPr>
            <a:xfrm rot="10800000">
              <a:off x="8612411" y="2697279"/>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sp>
        <p:nvSpPr>
          <p:cNvPr id="344" name="Shape 344"/>
          <p:cNvSpPr txBox="1"/>
          <p:nvPr/>
        </p:nvSpPr>
        <p:spPr>
          <a:xfrm>
            <a:off x="874994" y="5419936"/>
            <a:ext cx="2435000" cy="92333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 </a:t>
            </a:r>
            <a:r>
              <a:rPr lang="en-US" sz="1800">
                <a:solidFill>
                  <a:schemeClr val="dk1"/>
                </a:solidFill>
                <a:latin typeface="Calibri"/>
                <a:ea typeface="Calibri"/>
                <a:cs typeface="Calibri"/>
                <a:sym typeface="Calibri"/>
              </a:rPr>
              <a:t>produces an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 of the source sentence.</a:t>
            </a:r>
            <a:endParaRPr/>
          </a:p>
        </p:txBody>
      </p:sp>
      <p:grpSp>
        <p:nvGrpSpPr>
          <p:cNvPr id="345" name="Shape 345"/>
          <p:cNvGrpSpPr/>
          <p:nvPr/>
        </p:nvGrpSpPr>
        <p:grpSpPr>
          <a:xfrm>
            <a:off x="530463" y="1210680"/>
            <a:ext cx="3356090" cy="2362506"/>
            <a:chOff x="530463" y="1210680"/>
            <a:chExt cx="3356090" cy="2362506"/>
          </a:xfrm>
        </p:grpSpPr>
        <p:cxnSp>
          <p:nvCxnSpPr>
            <p:cNvPr id="346" name="Shape 346"/>
            <p:cNvCxnSpPr>
              <a:stCxn id="347" idx="2"/>
            </p:cNvCxnSpPr>
            <p:nvPr/>
          </p:nvCxnSpPr>
          <p:spPr>
            <a:xfrm>
              <a:off x="2208508" y="2134010"/>
              <a:ext cx="373800" cy="3411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grpSp>
          <p:nvGrpSpPr>
            <p:cNvPr id="348" name="Shape 348"/>
            <p:cNvGrpSpPr/>
            <p:nvPr/>
          </p:nvGrpSpPr>
          <p:grpSpPr>
            <a:xfrm>
              <a:off x="530463" y="1210680"/>
              <a:ext cx="3356090" cy="2362506"/>
              <a:chOff x="530463" y="1210680"/>
              <a:chExt cx="3356090" cy="2362506"/>
            </a:xfrm>
          </p:grpSpPr>
          <p:sp>
            <p:nvSpPr>
              <p:cNvPr id="349" name="Shape 349"/>
              <p:cNvSpPr/>
              <p:nvPr/>
            </p:nvSpPr>
            <p:spPr>
              <a:xfrm>
                <a:off x="2623982" y="2495734"/>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47" name="Shape 347"/>
              <p:cNvSpPr txBox="1"/>
              <p:nvPr/>
            </p:nvSpPr>
            <p:spPr>
              <a:xfrm>
                <a:off x="530463" y="1210680"/>
                <a:ext cx="335609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source sentence.</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Provides initial hidden state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for </a:t>
                </a:r>
                <a:r>
                  <a:rPr lang="en-US" sz="1800">
                    <a:solidFill>
                      <a:srgbClr val="00B050"/>
                    </a:solidFill>
                    <a:latin typeface="Calibri"/>
                    <a:ea typeface="Calibri"/>
                    <a:cs typeface="Calibri"/>
                    <a:sym typeface="Calibri"/>
                  </a:rPr>
                  <a:t>Decoder RNN</a:t>
                </a:r>
                <a:r>
                  <a:rPr lang="en-US" sz="1800">
                    <a:solidFill>
                      <a:schemeClr val="accent6"/>
                    </a:solidFill>
                    <a:latin typeface="Calibri"/>
                    <a:ea typeface="Calibri"/>
                    <a:cs typeface="Calibri"/>
                    <a:sym typeface="Calibri"/>
                  </a:rPr>
                  <a:t>.</a:t>
                </a:r>
                <a:endParaRPr/>
              </a:p>
            </p:txBody>
          </p:sp>
        </p:grpSp>
      </p:grpSp>
      <p:sp>
        <p:nvSpPr>
          <p:cNvPr id="350" name="Shape 350"/>
          <p:cNvSpPr/>
          <p:nvPr/>
        </p:nvSpPr>
        <p:spPr>
          <a:xfrm>
            <a:off x="4082139" y="4688319"/>
            <a:ext cx="4873642" cy="646331"/>
          </a:xfrm>
          <a:prstGeom prst="rect">
            <a:avLst/>
          </a:prstGeom>
          <a:noFill/>
          <a:ln cap="flat" cmpd="sng" w="190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00B050"/>
                </a:solidFill>
                <a:latin typeface="Calibri"/>
                <a:ea typeface="Calibri"/>
                <a:cs typeface="Calibri"/>
                <a:sym typeface="Calibri"/>
              </a:rPr>
              <a:t>Decoder RNN </a:t>
            </a:r>
            <a:r>
              <a:rPr lang="en-US" sz="1800">
                <a:solidFill>
                  <a:schemeClr val="dk1"/>
                </a:solidFill>
                <a:latin typeface="Calibri"/>
                <a:ea typeface="Calibri"/>
                <a:cs typeface="Calibri"/>
                <a:sym typeface="Calibri"/>
              </a:rPr>
              <a:t>is a Language Model that generates target sentence conditioned on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a:t>
            </a:r>
            <a:endParaRPr sz="1800">
              <a:solidFill>
                <a:srgbClr val="FF8AD8"/>
              </a:solidFill>
              <a:latin typeface="Calibri"/>
              <a:ea typeface="Calibri"/>
              <a:cs typeface="Calibri"/>
              <a:sym typeface="Calibri"/>
            </a:endParaRPr>
          </a:p>
        </p:txBody>
      </p:sp>
      <p:grpSp>
        <p:nvGrpSpPr>
          <p:cNvPr id="351" name="Shape 351"/>
          <p:cNvGrpSpPr/>
          <p:nvPr/>
        </p:nvGrpSpPr>
        <p:grpSpPr>
          <a:xfrm>
            <a:off x="3959520" y="1637761"/>
            <a:ext cx="519159" cy="1125910"/>
            <a:chOff x="3959520" y="1637761"/>
            <a:chExt cx="519159" cy="1125910"/>
          </a:xfrm>
        </p:grpSpPr>
        <p:cxnSp>
          <p:nvCxnSpPr>
            <p:cNvPr id="352" name="Shape 352"/>
            <p:cNvCxnSpPr>
              <a:stCxn id="308"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353" name="Shape 353"/>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354" name="Shape 354"/>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355" name="Shape 355"/>
          <p:cNvGrpSpPr/>
          <p:nvPr/>
        </p:nvGrpSpPr>
        <p:grpSpPr>
          <a:xfrm>
            <a:off x="4334641" y="2019072"/>
            <a:ext cx="973138" cy="2367723"/>
            <a:chOff x="4334641" y="2019072"/>
            <a:chExt cx="973138" cy="2367723"/>
          </a:xfrm>
        </p:grpSpPr>
        <p:cxnSp>
          <p:nvCxnSpPr>
            <p:cNvPr id="356" name="Shape 356"/>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57" name="Shape 357"/>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358" name="Shape 358"/>
          <p:cNvGrpSpPr/>
          <p:nvPr/>
        </p:nvGrpSpPr>
        <p:grpSpPr>
          <a:xfrm>
            <a:off x="4558214" y="1634517"/>
            <a:ext cx="588193" cy="1129154"/>
            <a:chOff x="4558214" y="1634517"/>
            <a:chExt cx="588193" cy="1129154"/>
          </a:xfrm>
        </p:grpSpPr>
        <p:cxnSp>
          <p:nvCxnSpPr>
            <p:cNvPr id="359" name="Shape 359"/>
            <p:cNvCxnSpPr>
              <a:stCxn id="325"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360" name="Shape 3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1" name="Shape 361"/>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2" name="Shape 362"/>
          <p:cNvGrpSpPr/>
          <p:nvPr/>
        </p:nvGrpSpPr>
        <p:grpSpPr>
          <a:xfrm>
            <a:off x="4957268" y="2010685"/>
            <a:ext cx="965696" cy="2378807"/>
            <a:chOff x="4957268" y="2010685"/>
            <a:chExt cx="965696" cy="2378807"/>
          </a:xfrm>
        </p:grpSpPr>
        <p:cxnSp>
          <p:nvCxnSpPr>
            <p:cNvPr id="363" name="Shape 363"/>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64" name="Shape 364"/>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5" name="Shape 365"/>
          <p:cNvGrpSpPr/>
          <p:nvPr/>
        </p:nvGrpSpPr>
        <p:grpSpPr>
          <a:xfrm>
            <a:off x="5154396" y="1634517"/>
            <a:ext cx="639004" cy="1123707"/>
            <a:chOff x="4533545" y="1639964"/>
            <a:chExt cx="639004" cy="1123707"/>
          </a:xfrm>
        </p:grpSpPr>
        <p:cxnSp>
          <p:nvCxnSpPr>
            <p:cNvPr id="366" name="Shape 366"/>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367" name="Shape 367"/>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8" name="Shape 368"/>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369" name="Shape 369"/>
          <p:cNvGrpSpPr/>
          <p:nvPr/>
        </p:nvGrpSpPr>
        <p:grpSpPr>
          <a:xfrm>
            <a:off x="4082139" y="5583461"/>
            <a:ext cx="4873642" cy="646331"/>
            <a:chOff x="4063133" y="5509829"/>
            <a:chExt cx="4873642" cy="646331"/>
          </a:xfrm>
        </p:grpSpPr>
        <p:cxnSp>
          <p:nvCxnSpPr>
            <p:cNvPr id="370" name="Shape 370"/>
            <p:cNvCxnSpPr/>
            <p:nvPr/>
          </p:nvCxnSpPr>
          <p:spPr>
            <a:xfrm>
              <a:off x="6499954" y="5975197"/>
              <a:ext cx="452320" cy="0"/>
            </a:xfrm>
            <a:prstGeom prst="straightConnector1">
              <a:avLst/>
            </a:prstGeom>
            <a:noFill/>
            <a:ln cap="flat" cmpd="sng" w="28575">
              <a:solidFill>
                <a:srgbClr val="FF8AD8"/>
              </a:solidFill>
              <a:prstDash val="dot"/>
              <a:round/>
              <a:headEnd len="sm" w="sm" type="none"/>
              <a:tailEnd len="med" w="med" type="stealth"/>
            </a:ln>
          </p:spPr>
        </p:cxnSp>
        <p:sp>
          <p:nvSpPr>
            <p:cNvPr id="371" name="Shape 371"/>
            <p:cNvSpPr/>
            <p:nvPr/>
          </p:nvSpPr>
          <p:spPr>
            <a:xfrm>
              <a:off x="4063133" y="5509829"/>
              <a:ext cx="4873642" cy="646331"/>
            </a:xfrm>
            <a:prstGeom prst="rect">
              <a:avLst/>
            </a:prstGeom>
            <a:noFill/>
            <a:ln cap="flat" cmpd="sng" w="19050">
              <a:solidFill>
                <a:srgbClr val="FF8A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8AD8"/>
                  </a:solidFill>
                  <a:latin typeface="Calibri"/>
                  <a:ea typeface="Calibri"/>
                  <a:cs typeface="Calibri"/>
                  <a:sym typeface="Calibri"/>
                </a:rPr>
                <a:t>Note: This diagram shows </a:t>
              </a:r>
              <a:r>
                <a:rPr b="1" lang="en-US" sz="1800">
                  <a:solidFill>
                    <a:srgbClr val="FF8AD8"/>
                  </a:solidFill>
                  <a:latin typeface="Calibri"/>
                  <a:ea typeface="Calibri"/>
                  <a:cs typeface="Calibri"/>
                  <a:sym typeface="Calibri"/>
                </a:rPr>
                <a:t>test time</a:t>
              </a:r>
              <a:r>
                <a:rPr lang="en-US" sz="1800">
                  <a:solidFill>
                    <a:srgbClr val="FF8AD8"/>
                  </a:solidFill>
                  <a:latin typeface="Calibri"/>
                  <a:ea typeface="Calibri"/>
                  <a:cs typeface="Calibri"/>
                  <a:sym typeface="Calibri"/>
                </a:rPr>
                <a:t> behavior: decoder output is fed in           as next step’s input</a:t>
              </a:r>
              <a:endParaRPr/>
            </a:p>
          </p:txBody>
        </p:sp>
      </p:grpSp>
      <p:grpSp>
        <p:nvGrpSpPr>
          <p:cNvPr id="372" name="Shape 372"/>
          <p:cNvGrpSpPr/>
          <p:nvPr/>
        </p:nvGrpSpPr>
        <p:grpSpPr>
          <a:xfrm>
            <a:off x="5587367" y="1627128"/>
            <a:ext cx="2894924" cy="2766202"/>
            <a:chOff x="5587367" y="1627128"/>
            <a:chExt cx="2894924" cy="2766202"/>
          </a:xfrm>
        </p:grpSpPr>
        <p:cxnSp>
          <p:nvCxnSpPr>
            <p:cNvPr id="373" name="Shape 373"/>
            <p:cNvCxnSpPr>
              <a:stCxn id="335"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74" name="Shape 374"/>
            <p:cNvGrpSpPr/>
            <p:nvPr/>
          </p:nvGrpSpPr>
          <p:grpSpPr>
            <a:xfrm rot="5400000">
              <a:off x="5690576" y="2922590"/>
              <a:ext cx="779512" cy="265728"/>
              <a:chOff x="6223414" y="4018641"/>
              <a:chExt cx="776477" cy="280329"/>
            </a:xfrm>
          </p:grpSpPr>
          <p:grpSp>
            <p:nvGrpSpPr>
              <p:cNvPr id="375" name="Shape 375"/>
              <p:cNvGrpSpPr/>
              <p:nvPr/>
            </p:nvGrpSpPr>
            <p:grpSpPr>
              <a:xfrm rot="-5400000">
                <a:off x="6550278" y="3846238"/>
                <a:ext cx="112131" cy="616723"/>
                <a:chOff x="1883650" y="2468875"/>
                <a:chExt cx="153620" cy="844910"/>
              </a:xfrm>
            </p:grpSpPr>
            <p:sp>
              <p:nvSpPr>
                <p:cNvPr id="376" name="Shape 3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Shape 3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Shape 3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Shape 3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Shape 3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81" name="Shape 381"/>
            <p:cNvCxnSpPr>
              <a:endCxn id="38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82" name="Shape 382"/>
            <p:cNvCxnSpPr>
              <a:stCxn id="38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83" name="Shape 383"/>
            <p:cNvCxnSpPr>
              <a:stCxn id="38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84" name="Shape 384"/>
            <p:cNvGrpSpPr/>
            <p:nvPr/>
          </p:nvGrpSpPr>
          <p:grpSpPr>
            <a:xfrm rot="5400000">
              <a:off x="6300997" y="2931359"/>
              <a:ext cx="779512" cy="265728"/>
              <a:chOff x="6223414" y="4018641"/>
              <a:chExt cx="776477" cy="280329"/>
            </a:xfrm>
          </p:grpSpPr>
          <p:grpSp>
            <p:nvGrpSpPr>
              <p:cNvPr id="385" name="Shape 385"/>
              <p:cNvGrpSpPr/>
              <p:nvPr/>
            </p:nvGrpSpPr>
            <p:grpSpPr>
              <a:xfrm rot="-5400000">
                <a:off x="6550278" y="3846238"/>
                <a:ext cx="112131" cy="616723"/>
                <a:chOff x="1883650" y="2468875"/>
                <a:chExt cx="153620" cy="844910"/>
              </a:xfrm>
            </p:grpSpPr>
            <p:sp>
              <p:nvSpPr>
                <p:cNvPr id="386" name="Shape 3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Shape 3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Shape 3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Shape 3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0" name="Shape 3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91" name="Shape 391"/>
            <p:cNvCxnSpPr>
              <a:endCxn id="39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92" name="Shape 392"/>
            <p:cNvCxnSpPr>
              <a:stCxn id="39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93" name="Shape 393"/>
            <p:cNvCxnSpPr>
              <a:stCxn id="39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94" name="Shape 394"/>
            <p:cNvGrpSpPr/>
            <p:nvPr/>
          </p:nvGrpSpPr>
          <p:grpSpPr>
            <a:xfrm rot="5400000">
              <a:off x="6916667" y="2922590"/>
              <a:ext cx="779512" cy="265728"/>
              <a:chOff x="6223414" y="4018641"/>
              <a:chExt cx="776477" cy="280329"/>
            </a:xfrm>
          </p:grpSpPr>
          <p:grpSp>
            <p:nvGrpSpPr>
              <p:cNvPr id="395" name="Shape 395"/>
              <p:cNvGrpSpPr/>
              <p:nvPr/>
            </p:nvGrpSpPr>
            <p:grpSpPr>
              <a:xfrm rot="-5400000">
                <a:off x="6550278" y="3846238"/>
                <a:ext cx="112131" cy="616723"/>
                <a:chOff x="1883650" y="2468875"/>
                <a:chExt cx="153620" cy="844910"/>
              </a:xfrm>
            </p:grpSpPr>
            <p:sp>
              <p:nvSpPr>
                <p:cNvPr id="396" name="Shape 3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Shape 3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Shape 3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Shape 3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Shape 4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01" name="Shape 401"/>
            <p:cNvCxnSpPr>
              <a:endCxn id="40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02" name="Shape 402"/>
            <p:cNvCxnSpPr>
              <a:stCxn id="40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403" name="Shape 403"/>
            <p:cNvCxnSpPr>
              <a:stCxn id="40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404" name="Shape 404"/>
            <p:cNvGrpSpPr/>
            <p:nvPr/>
          </p:nvGrpSpPr>
          <p:grpSpPr>
            <a:xfrm rot="5400000">
              <a:off x="7503523" y="2922590"/>
              <a:ext cx="779512" cy="265728"/>
              <a:chOff x="6223414" y="4018641"/>
              <a:chExt cx="776477" cy="280329"/>
            </a:xfrm>
          </p:grpSpPr>
          <p:grpSp>
            <p:nvGrpSpPr>
              <p:cNvPr id="405" name="Shape 405"/>
              <p:cNvGrpSpPr/>
              <p:nvPr/>
            </p:nvGrpSpPr>
            <p:grpSpPr>
              <a:xfrm rot="-5400000">
                <a:off x="6550278" y="3846238"/>
                <a:ext cx="112131" cy="616723"/>
                <a:chOff x="1883650" y="2468875"/>
                <a:chExt cx="153620" cy="844910"/>
              </a:xfrm>
            </p:grpSpPr>
            <p:sp>
              <p:nvSpPr>
                <p:cNvPr id="406" name="Shape 40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Shape 40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Shape 40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Shape 40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 name="Shape 41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11" name="Shape 411"/>
            <p:cNvCxnSpPr>
              <a:endCxn id="41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12" name="Shape 412"/>
            <p:cNvCxnSpPr>
              <a:stCxn id="41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413" name="Shape 41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4" name="Shape 41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5" name="Shape 41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6" name="Shape 41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417" name="Shape 41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418" name="Shape 41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419" name="Shape 41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0" name="Shape 42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1" name="Shape 42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2" name="Shape 42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Assignment 3</a:t>
            </a:r>
            <a:endParaRPr/>
          </a:p>
        </p:txBody>
      </p:sp>
      <p:sp>
        <p:nvSpPr>
          <p:cNvPr id="94" name="Shape 9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40"/>
              </a:spcBef>
              <a:spcAft>
                <a:spcPts val="0"/>
              </a:spcAft>
              <a:buClr>
                <a:srgbClr val="CC0000"/>
              </a:buClr>
              <a:buSzPts val="2200"/>
              <a:buFont typeface="Times"/>
              <a:buChar char="•"/>
            </a:pPr>
            <a:r>
              <a:rPr lang="en-US" sz="2200"/>
              <a:t>Chat bot</a:t>
            </a:r>
            <a:endParaRPr sz="2200"/>
          </a:p>
          <a:p>
            <a:pPr indent="-342900" lvl="0" marL="342900" marR="0" rtl="0" algn="l">
              <a:spcBef>
                <a:spcPts val="440"/>
              </a:spcBef>
              <a:spcAft>
                <a:spcPts val="0"/>
              </a:spcAft>
              <a:buClr>
                <a:srgbClr val="CC0000"/>
              </a:buClr>
              <a:buSzPts val="2200"/>
              <a:buFont typeface="Times"/>
              <a:buChar char="•"/>
            </a:pPr>
            <a:r>
              <a:rPr lang="en-US" sz="2200"/>
              <a:t>Language model</a:t>
            </a:r>
            <a:endParaRPr sz="2200"/>
          </a:p>
          <a:p>
            <a:pPr indent="-342900" lvl="0" marL="342900" marR="0" rtl="0" algn="l">
              <a:spcBef>
                <a:spcPts val="440"/>
              </a:spcBef>
              <a:spcAft>
                <a:spcPts val="0"/>
              </a:spcAft>
              <a:buClr>
                <a:srgbClr val="CC0000"/>
              </a:buClr>
              <a:buSzPts val="2200"/>
              <a:buFont typeface="Times"/>
              <a:buChar char="•"/>
            </a:pPr>
            <a:r>
              <a:rPr lang="en-US" sz="2200"/>
              <a:t>Word vector transformation</a:t>
            </a:r>
            <a:endParaRPr sz="2200"/>
          </a:p>
          <a:p>
            <a:pPr indent="-342900" lvl="0" marL="342900" marR="0" rtl="0" algn="l">
              <a:spcBef>
                <a:spcPts val="440"/>
              </a:spcBef>
              <a:spcAft>
                <a:spcPts val="0"/>
              </a:spcAft>
              <a:buClr>
                <a:srgbClr val="CC0000"/>
              </a:buClr>
              <a:buSzPts val="2200"/>
              <a:buFont typeface="Times"/>
              <a:buChar char="•"/>
            </a:pPr>
            <a:r>
              <a:rPr lang="en-US" sz="2200"/>
              <a:t>Project of choice</a:t>
            </a:r>
            <a:endParaRPr sz="2200"/>
          </a:p>
        </p:txBody>
      </p:sp>
      <p:sp>
        <p:nvSpPr>
          <p:cNvPr id="95" name="Shape 9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96" name="Shape 96"/>
          <p:cNvPicPr preferRelativeResize="0"/>
          <p:nvPr/>
        </p:nvPicPr>
        <p:blipFill>
          <a:blip r:embed="rId3">
            <a:alphaModFix/>
          </a:blip>
          <a:stretch>
            <a:fillRect/>
          </a:stretch>
        </p:blipFill>
        <p:spPr>
          <a:xfrm>
            <a:off x="6256350" y="1478024"/>
            <a:ext cx="1437316" cy="18142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429" name="Shape 4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a:t>
            </a: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model is an example of a </a:t>
            </a:r>
            <a:br>
              <a:rPr b="0" i="0" lang="en-US" sz="2400" u="none" cap="none" strike="noStrike">
                <a:solidFill>
                  <a:schemeClr val="dk1"/>
                </a:solidFill>
                <a:latin typeface="Calibri"/>
                <a:ea typeface="Calibri"/>
                <a:cs typeface="Calibri"/>
                <a:sym typeface="Calibri"/>
              </a:rPr>
            </a:br>
            <a:r>
              <a:rPr b="1" i="0" lang="en-US" sz="2400" u="none" cap="none" strike="noStrike">
                <a:solidFill>
                  <a:schemeClr val="accent3"/>
                </a:solidFill>
                <a:latin typeface="Calibri"/>
                <a:ea typeface="Calibri"/>
                <a:cs typeface="Calibri"/>
                <a:sym typeface="Calibri"/>
              </a:rPr>
              <a:t>Conditional Language Model</a:t>
            </a:r>
            <a:r>
              <a:rPr b="0" i="0" lang="en-US" sz="2400" u="none" cap="none" strike="noStrike">
                <a:solidFill>
                  <a:schemeClr val="dk1"/>
                </a:solidFill>
                <a:latin typeface="Calibri"/>
                <a:ea typeface="Calibri"/>
                <a:cs typeface="Calibri"/>
                <a:sym typeface="Calibri"/>
              </a:rPr>
              <a:t>.</a:t>
            </a:r>
            <a:endParaRPr b="1" i="0" sz="2400" u="none" cap="none" strike="noStrike">
              <a:solidFill>
                <a:schemeClr val="accent3"/>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Language Model </a:t>
            </a:r>
            <a:r>
              <a:rPr b="0" i="0" lang="en-US" sz="2000" u="none" cap="none" strike="noStrike">
                <a:solidFill>
                  <a:schemeClr val="dk1"/>
                </a:solidFill>
                <a:latin typeface="Calibri"/>
                <a:ea typeface="Calibri"/>
                <a:cs typeface="Calibri"/>
                <a:sym typeface="Calibri"/>
              </a:rPr>
              <a:t>because the decoder is predicting the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next word of the target sentence </a:t>
            </a:r>
            <a:r>
              <a:rPr b="0" i="1" lang="en-US" sz="2000" u="none" cap="none" strike="noStrike">
                <a:solidFill>
                  <a:schemeClr val="dk1"/>
                </a:solidFill>
                <a:latin typeface="Calibri"/>
                <a:ea typeface="Calibri"/>
                <a:cs typeface="Calibri"/>
                <a:sym typeface="Calibri"/>
              </a:rPr>
              <a:t>y</a:t>
            </a:r>
            <a:endParaRPr b="0" i="0" sz="2000" u="none" cap="none" strike="noStrike">
              <a:solidFill>
                <a:schemeClr val="dk1"/>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Conditional </a:t>
            </a:r>
            <a:r>
              <a:rPr b="0" i="0" lang="en-US" sz="2000" u="none" cap="none" strike="noStrike">
                <a:solidFill>
                  <a:schemeClr val="dk1"/>
                </a:solidFill>
                <a:latin typeface="Calibri"/>
                <a:ea typeface="Calibri"/>
                <a:cs typeface="Calibri"/>
                <a:sym typeface="Calibri"/>
              </a:rPr>
              <a:t>because its predictions are </a:t>
            </a:r>
            <a:r>
              <a:rPr b="0" i="1" lang="en-US" sz="2000" u="none" cap="none" strike="noStrike">
                <a:solidFill>
                  <a:schemeClr val="dk1"/>
                </a:solidFill>
                <a:latin typeface="Calibri"/>
                <a:ea typeface="Calibri"/>
                <a:cs typeface="Calibri"/>
                <a:sym typeface="Calibri"/>
              </a:rPr>
              <a:t>also</a:t>
            </a:r>
            <a:r>
              <a:rPr b="0" i="0" lang="en-US" sz="2000" u="none" cap="none" strike="noStrike">
                <a:solidFill>
                  <a:schemeClr val="dk1"/>
                </a:solidFill>
                <a:latin typeface="Calibri"/>
                <a:ea typeface="Calibri"/>
                <a:cs typeface="Calibri"/>
                <a:sym typeface="Calibri"/>
              </a:rPr>
              <a:t> conditioned on the source sentence </a:t>
            </a:r>
            <a:r>
              <a:rPr b="0" i="1" lang="en-US" sz="2000" u="none" cap="none" strike="noStrike">
                <a:solidFill>
                  <a:schemeClr val="dk1"/>
                </a:solidFill>
                <a:latin typeface="Calibri"/>
                <a:ea typeface="Calibri"/>
                <a:cs typeface="Calibri"/>
                <a:sym typeface="Calibri"/>
              </a:rPr>
              <a:t>x</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directly calculates            :</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a:t>
            </a:r>
            <a:r>
              <a:rPr b="0" i="0" lang="en-US" sz="2400" u="none" cap="none" strike="noStrike">
                <a:solidFill>
                  <a:srgbClr val="3A87FF"/>
                </a:solidFill>
                <a:latin typeface="Calibri"/>
                <a:ea typeface="Calibri"/>
                <a:cs typeface="Calibri"/>
                <a:sym typeface="Calibri"/>
              </a:rPr>
              <a:t>train</a:t>
            </a:r>
            <a:r>
              <a:rPr b="0" i="0" lang="en-US" sz="2400" u="none" cap="none" strike="noStrike">
                <a:solidFill>
                  <a:schemeClr val="dk1"/>
                </a:solidFill>
                <a:latin typeface="Calibri"/>
                <a:ea typeface="Calibri"/>
                <a:cs typeface="Calibri"/>
                <a:sym typeface="Calibri"/>
              </a:rPr>
              <a:t> a NMT system?</a:t>
            </a:r>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Answer</a:t>
            </a:r>
            <a:r>
              <a:rPr b="0" i="0" lang="en-US" sz="2400" u="none" cap="none" strike="noStrike">
                <a:solidFill>
                  <a:schemeClr val="dk1"/>
                </a:solidFill>
                <a:latin typeface="Calibri"/>
                <a:ea typeface="Calibri"/>
                <a:cs typeface="Calibri"/>
                <a:sym typeface="Calibri"/>
              </a:rPr>
              <a:t>: Get a big parallel corpus…</a:t>
            </a:r>
            <a:endParaRPr b="1" i="0" sz="2400" u="sng" cap="none" strike="noStrike">
              <a:solidFill>
                <a:schemeClr val="dk1"/>
              </a:solidFill>
              <a:latin typeface="Calibri"/>
              <a:ea typeface="Calibri"/>
              <a:cs typeface="Calibri"/>
              <a:sym typeface="Calibri"/>
            </a:endParaRPr>
          </a:p>
        </p:txBody>
      </p:sp>
      <p:sp>
        <p:nvSpPr>
          <p:cNvPr id="430" name="Shape 4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31" name="Shape 431"/>
          <p:cNvGrpSpPr/>
          <p:nvPr/>
        </p:nvGrpSpPr>
        <p:grpSpPr>
          <a:xfrm>
            <a:off x="706055" y="3557758"/>
            <a:ext cx="7731889" cy="1826244"/>
            <a:chOff x="706055" y="3557758"/>
            <a:chExt cx="7731889" cy="1826244"/>
          </a:xfrm>
        </p:grpSpPr>
        <p:sp>
          <p:nvSpPr>
            <p:cNvPr id="432" name="Shape 432"/>
            <p:cNvSpPr txBox="1"/>
            <p:nvPr/>
          </p:nvSpPr>
          <p:spPr>
            <a:xfrm>
              <a:off x="4328932" y="4737671"/>
              <a:ext cx="41090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accent3"/>
                  </a:solidFill>
                  <a:latin typeface="Calibri"/>
                  <a:ea typeface="Calibri"/>
                  <a:cs typeface="Calibri"/>
                  <a:sym typeface="Calibri"/>
                </a:rPr>
                <a:t>Probability of next target word, given target words so far and source sentence </a:t>
              </a:r>
              <a:r>
                <a:rPr i="1" lang="en-US" sz="1800">
                  <a:solidFill>
                    <a:schemeClr val="accent3"/>
                  </a:solidFill>
                  <a:latin typeface="Calibri"/>
                  <a:ea typeface="Calibri"/>
                  <a:cs typeface="Calibri"/>
                  <a:sym typeface="Calibri"/>
                </a:rPr>
                <a:t>x</a:t>
              </a:r>
              <a:endParaRPr sz="1800">
                <a:solidFill>
                  <a:schemeClr val="accent3"/>
                </a:solidFill>
                <a:latin typeface="Calibri"/>
                <a:ea typeface="Calibri"/>
                <a:cs typeface="Calibri"/>
                <a:sym typeface="Calibri"/>
              </a:endParaRPr>
            </a:p>
          </p:txBody>
        </p:sp>
        <p:sp>
          <p:nvSpPr>
            <p:cNvPr id="433" name="Shape 433"/>
            <p:cNvSpPr/>
            <p:nvPr/>
          </p:nvSpPr>
          <p:spPr>
            <a:xfrm rot="-5400000">
              <a:off x="7085154" y="3384881"/>
              <a:ext cx="271031" cy="2434549"/>
            </a:xfrm>
            <a:prstGeom prst="leftBrace">
              <a:avLst>
                <a:gd fmla="val 39130" name="adj1"/>
                <a:gd fmla="val 50000" name="adj2"/>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pic>
          <p:nvPicPr>
            <p:cNvPr id="434" name="Shape 434"/>
            <p:cNvPicPr preferRelativeResize="0"/>
            <p:nvPr/>
          </p:nvPicPr>
          <p:blipFill rotWithShape="1">
            <a:blip r:embed="rId3">
              <a:alphaModFix/>
            </a:blip>
            <a:srcRect b="0" l="0" r="0" t="0"/>
            <a:stretch/>
          </p:blipFill>
          <p:spPr>
            <a:xfrm>
              <a:off x="706055" y="4012198"/>
              <a:ext cx="7731889" cy="454441"/>
            </a:xfrm>
            <a:prstGeom prst="rect">
              <a:avLst/>
            </a:prstGeom>
            <a:noFill/>
            <a:ln>
              <a:noFill/>
            </a:ln>
          </p:spPr>
        </p:pic>
        <p:pic>
          <p:nvPicPr>
            <p:cNvPr id="435" name="Shape 435"/>
            <p:cNvPicPr preferRelativeResize="0"/>
            <p:nvPr/>
          </p:nvPicPr>
          <p:blipFill rotWithShape="1">
            <a:blip r:embed="rId3">
              <a:alphaModFix/>
            </a:blip>
            <a:srcRect b="0" l="0" r="89159" t="0"/>
            <a:stretch/>
          </p:blipFill>
          <p:spPr>
            <a:xfrm>
              <a:off x="3641202" y="3557758"/>
              <a:ext cx="838200" cy="454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Training a Neural Machine Translation system</a:t>
            </a:r>
            <a:endParaRPr/>
          </a:p>
        </p:txBody>
      </p:sp>
      <p:sp>
        <p:nvSpPr>
          <p:cNvPr id="442" name="Shape 4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43" name="Shape 443"/>
          <p:cNvGrpSpPr/>
          <p:nvPr/>
        </p:nvGrpSpPr>
        <p:grpSpPr>
          <a:xfrm>
            <a:off x="-39493" y="2941661"/>
            <a:ext cx="3071499" cy="1808835"/>
            <a:chOff x="-39493" y="2941661"/>
            <a:chExt cx="3071499" cy="1808835"/>
          </a:xfrm>
        </p:grpSpPr>
        <p:grpSp>
          <p:nvGrpSpPr>
            <p:cNvPr id="444" name="Shape 444"/>
            <p:cNvGrpSpPr/>
            <p:nvPr/>
          </p:nvGrpSpPr>
          <p:grpSpPr>
            <a:xfrm rot="5400000">
              <a:off x="696439" y="3618277"/>
              <a:ext cx="779512" cy="265728"/>
              <a:chOff x="6223414" y="4018641"/>
              <a:chExt cx="776477" cy="280329"/>
            </a:xfrm>
          </p:grpSpPr>
          <p:grpSp>
            <p:nvGrpSpPr>
              <p:cNvPr id="445" name="Shape 445"/>
              <p:cNvGrpSpPr/>
              <p:nvPr/>
            </p:nvGrpSpPr>
            <p:grpSpPr>
              <a:xfrm rot="-5400000">
                <a:off x="6550278" y="3846238"/>
                <a:ext cx="112131" cy="616723"/>
                <a:chOff x="1883650" y="2468875"/>
                <a:chExt cx="153620" cy="844910"/>
              </a:xfrm>
            </p:grpSpPr>
            <p:sp>
              <p:nvSpPr>
                <p:cNvPr id="446" name="Shape 44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Shape 44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Shape 44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Shape 44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0" name="Shape 45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51" name="Shape 451"/>
            <p:cNvCxnSpPr>
              <a:endCxn id="450" idx="3"/>
            </p:cNvCxnSpPr>
            <p:nvPr/>
          </p:nvCxnSpPr>
          <p:spPr>
            <a:xfrm rot="10800000">
              <a:off x="1086195"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52" name="Shape 452"/>
            <p:cNvCxnSpPr>
              <a:stCxn id="450" idx="0"/>
            </p:cNvCxnSpPr>
            <p:nvPr/>
          </p:nvCxnSpPr>
          <p:spPr>
            <a:xfrm>
              <a:off x="1219059" y="3751141"/>
              <a:ext cx="344700" cy="0"/>
            </a:xfrm>
            <a:prstGeom prst="straightConnector1">
              <a:avLst/>
            </a:prstGeom>
            <a:noFill/>
            <a:ln cap="flat" cmpd="sng" w="19050">
              <a:solidFill>
                <a:srgbClr val="7F7F7F"/>
              </a:solidFill>
              <a:prstDash val="solid"/>
              <a:round/>
              <a:headEnd len="sm" w="sm" type="none"/>
              <a:tailEnd len="med" w="med" type="stealth"/>
            </a:ln>
          </p:spPr>
        </p:cxnSp>
        <p:sp>
          <p:nvSpPr>
            <p:cNvPr id="453" name="Shape 453"/>
            <p:cNvSpPr txBox="1"/>
            <p:nvPr/>
          </p:nvSpPr>
          <p:spPr>
            <a:xfrm rot="-5400000">
              <a:off x="-664307" y="356647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454" name="Shape 454"/>
            <p:cNvSpPr/>
            <p:nvPr/>
          </p:nvSpPr>
          <p:spPr>
            <a:xfrm>
              <a:off x="322695" y="336138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455" name="Shape 455"/>
            <p:cNvGrpSpPr/>
            <p:nvPr/>
          </p:nvGrpSpPr>
          <p:grpSpPr>
            <a:xfrm rot="5400000">
              <a:off x="1304051" y="3612378"/>
              <a:ext cx="779512" cy="265728"/>
              <a:chOff x="6223414" y="4018641"/>
              <a:chExt cx="776477" cy="280329"/>
            </a:xfrm>
          </p:grpSpPr>
          <p:grpSp>
            <p:nvGrpSpPr>
              <p:cNvPr id="456" name="Shape 456"/>
              <p:cNvGrpSpPr/>
              <p:nvPr/>
            </p:nvGrpSpPr>
            <p:grpSpPr>
              <a:xfrm rot="-5400000">
                <a:off x="6550278" y="3846238"/>
                <a:ext cx="112131" cy="616723"/>
                <a:chOff x="1883650" y="2468875"/>
                <a:chExt cx="153620" cy="844910"/>
              </a:xfrm>
            </p:grpSpPr>
            <p:sp>
              <p:nvSpPr>
                <p:cNvPr id="457" name="Shape 45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Shape 45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Shape 45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Shape 46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Shape 46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62" name="Shape 462"/>
            <p:cNvCxnSpPr>
              <a:endCxn id="461" idx="3"/>
            </p:cNvCxnSpPr>
            <p:nvPr/>
          </p:nvCxnSpPr>
          <p:spPr>
            <a:xfrm rot="10800000">
              <a:off x="1693807"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63" name="Shape 463"/>
            <p:cNvCxnSpPr>
              <a:stCxn id="461" idx="0"/>
            </p:cNvCxnSpPr>
            <p:nvPr/>
          </p:nvCxnSpPr>
          <p:spPr>
            <a:xfrm>
              <a:off x="1826671"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64" name="Shape 464"/>
            <p:cNvGrpSpPr/>
            <p:nvPr/>
          </p:nvGrpSpPr>
          <p:grpSpPr>
            <a:xfrm rot="5400000">
              <a:off x="1898965" y="3612378"/>
              <a:ext cx="779512" cy="265728"/>
              <a:chOff x="6223414" y="4018641"/>
              <a:chExt cx="776477" cy="280329"/>
            </a:xfrm>
          </p:grpSpPr>
          <p:grpSp>
            <p:nvGrpSpPr>
              <p:cNvPr id="465" name="Shape 465"/>
              <p:cNvGrpSpPr/>
              <p:nvPr/>
            </p:nvGrpSpPr>
            <p:grpSpPr>
              <a:xfrm rot="-5400000">
                <a:off x="6550278" y="3846238"/>
                <a:ext cx="112131" cy="616723"/>
                <a:chOff x="1883650" y="2468875"/>
                <a:chExt cx="153620" cy="844910"/>
              </a:xfrm>
            </p:grpSpPr>
            <p:sp>
              <p:nvSpPr>
                <p:cNvPr id="466" name="Shape 4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Shape 4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Shape 4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Shape 4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0" name="Shape 4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71" name="Shape 471"/>
            <p:cNvCxnSpPr>
              <a:endCxn id="470" idx="3"/>
            </p:cNvCxnSpPr>
            <p:nvPr/>
          </p:nvCxnSpPr>
          <p:spPr>
            <a:xfrm rot="10800000">
              <a:off x="2288721"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72" name="Shape 472"/>
            <p:cNvCxnSpPr>
              <a:stCxn id="470" idx="0"/>
            </p:cNvCxnSpPr>
            <p:nvPr/>
          </p:nvCxnSpPr>
          <p:spPr>
            <a:xfrm>
              <a:off x="2421585"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73" name="Shape 473"/>
            <p:cNvGrpSpPr/>
            <p:nvPr/>
          </p:nvGrpSpPr>
          <p:grpSpPr>
            <a:xfrm rot="5400000">
              <a:off x="2509386" y="3609508"/>
              <a:ext cx="779512" cy="265728"/>
              <a:chOff x="6223414" y="4018641"/>
              <a:chExt cx="776477" cy="280329"/>
            </a:xfrm>
          </p:grpSpPr>
          <p:grpSp>
            <p:nvGrpSpPr>
              <p:cNvPr id="474" name="Shape 474"/>
              <p:cNvGrpSpPr/>
              <p:nvPr/>
            </p:nvGrpSpPr>
            <p:grpSpPr>
              <a:xfrm rot="-5400000">
                <a:off x="6550278" y="3846238"/>
                <a:ext cx="112131" cy="616723"/>
                <a:chOff x="1883650" y="2468875"/>
                <a:chExt cx="153620" cy="844910"/>
              </a:xfrm>
            </p:grpSpPr>
            <p:sp>
              <p:nvSpPr>
                <p:cNvPr id="475" name="Shape 4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Shape 4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Shape 4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Shape 4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9" name="Shape 4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80" name="Shape 480"/>
            <p:cNvCxnSpPr>
              <a:endCxn id="479" idx="3"/>
            </p:cNvCxnSpPr>
            <p:nvPr/>
          </p:nvCxnSpPr>
          <p:spPr>
            <a:xfrm rot="10800000">
              <a:off x="2899142" y="4132128"/>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481" name="Shape 481"/>
          <p:cNvGrpSpPr/>
          <p:nvPr/>
        </p:nvGrpSpPr>
        <p:grpSpPr>
          <a:xfrm>
            <a:off x="343044" y="4752327"/>
            <a:ext cx="8099752" cy="998787"/>
            <a:chOff x="343044" y="4752327"/>
            <a:chExt cx="8099752" cy="998787"/>
          </a:xfrm>
        </p:grpSpPr>
        <p:sp>
          <p:nvSpPr>
            <p:cNvPr id="482" name="Shape 482"/>
            <p:cNvSpPr txBox="1"/>
            <p:nvPr/>
          </p:nvSpPr>
          <p:spPr>
            <a:xfrm>
              <a:off x="343044" y="5381782"/>
              <a:ext cx="331194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(from corpus)</a:t>
              </a:r>
              <a:endParaRPr/>
            </a:p>
          </p:txBody>
        </p:sp>
        <p:sp>
          <p:nvSpPr>
            <p:cNvPr id="483" name="Shape 483"/>
            <p:cNvSpPr/>
            <p:nvPr/>
          </p:nvSpPr>
          <p:spPr>
            <a:xfrm rot="-5400000">
              <a:off x="2023910" y="407179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484" name="Shape 484"/>
            <p:cNvSpPr txBox="1"/>
            <p:nvPr/>
          </p:nvSpPr>
          <p:spPr>
            <a:xfrm>
              <a:off x="3746839" y="475232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485" name="Shape 485"/>
            <p:cNvSpPr txBox="1"/>
            <p:nvPr/>
          </p:nvSpPr>
          <p:spPr>
            <a:xfrm>
              <a:off x="887708" y="476134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sp>
          <p:nvSpPr>
            <p:cNvPr id="486" name="Shape 486"/>
            <p:cNvSpPr txBox="1"/>
            <p:nvPr/>
          </p:nvSpPr>
          <p:spPr>
            <a:xfrm>
              <a:off x="3950989" y="5361927"/>
              <a:ext cx="37699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(from corpus)</a:t>
              </a:r>
              <a:endParaRPr/>
            </a:p>
          </p:txBody>
        </p:sp>
        <p:sp>
          <p:nvSpPr>
            <p:cNvPr id="487" name="Shape 487"/>
            <p:cNvSpPr/>
            <p:nvPr/>
          </p:nvSpPr>
          <p:spPr>
            <a:xfrm rot="-5400000">
              <a:off x="5854728" y="3034192"/>
              <a:ext cx="271031" cy="448680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sp>
        <p:nvSpPr>
          <p:cNvPr id="488" name="Shape 488"/>
          <p:cNvSpPr txBox="1"/>
          <p:nvPr/>
        </p:nvSpPr>
        <p:spPr>
          <a:xfrm>
            <a:off x="2035679" y="5971450"/>
            <a:ext cx="4337289" cy="646331"/>
          </a:xfrm>
          <a:prstGeom prst="rect">
            <a:avLst/>
          </a:prstGeom>
          <a:noFill/>
          <a:ln cap="flat" cmpd="sng" w="19050">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Seq2seq is optimized as a </a:t>
            </a:r>
            <a:r>
              <a:rPr b="1" lang="en-US" sz="1800" u="sng">
                <a:solidFill>
                  <a:srgbClr val="3A87FF"/>
                </a:solidFill>
                <a:latin typeface="Calibri"/>
                <a:ea typeface="Calibri"/>
                <a:cs typeface="Calibri"/>
                <a:sym typeface="Calibri"/>
              </a:rPr>
              <a:t>single system.</a:t>
            </a:r>
            <a:r>
              <a:rPr lang="en-US" sz="1800">
                <a:solidFill>
                  <a:srgbClr val="3A87FF"/>
                </a:solidFill>
                <a:latin typeface="Calibri"/>
                <a:ea typeface="Calibri"/>
                <a:cs typeface="Calibri"/>
                <a:sym typeface="Calibri"/>
              </a:rPr>
              <a:t> </a:t>
            </a:r>
            <a:endParaRPr/>
          </a:p>
          <a:p>
            <a:pPr indent="0" lvl="0" marL="0" marR="0" rtl="0" algn="ctr">
              <a:spcBef>
                <a:spcPts val="0"/>
              </a:spcBef>
              <a:spcAft>
                <a:spcPts val="0"/>
              </a:spcAft>
              <a:buNone/>
            </a:pPr>
            <a:r>
              <a:rPr lang="en-US" sz="1800">
                <a:solidFill>
                  <a:srgbClr val="3A87FF"/>
                </a:solidFill>
                <a:latin typeface="Calibri"/>
                <a:ea typeface="Calibri"/>
                <a:cs typeface="Calibri"/>
                <a:sym typeface="Calibri"/>
              </a:rPr>
              <a:t>Backpropagation operates “</a:t>
            </a:r>
            <a:r>
              <a:rPr i="1" lang="en-US" sz="1800">
                <a:solidFill>
                  <a:srgbClr val="3A87FF"/>
                </a:solidFill>
                <a:latin typeface="Calibri"/>
                <a:ea typeface="Calibri"/>
                <a:cs typeface="Calibri"/>
                <a:sym typeface="Calibri"/>
              </a:rPr>
              <a:t>end to end”</a:t>
            </a:r>
            <a:r>
              <a:rPr lang="en-US" sz="1800">
                <a:solidFill>
                  <a:srgbClr val="3A87FF"/>
                </a:solidFill>
                <a:latin typeface="Calibri"/>
                <a:ea typeface="Calibri"/>
                <a:cs typeface="Calibri"/>
                <a:sym typeface="Calibri"/>
              </a:rPr>
              <a:t>.</a:t>
            </a:r>
            <a:endParaRPr b="1" sz="1800" u="sng">
              <a:solidFill>
                <a:srgbClr val="3A87FF"/>
              </a:solidFill>
              <a:latin typeface="Calibri"/>
              <a:ea typeface="Calibri"/>
              <a:cs typeface="Calibri"/>
              <a:sym typeface="Calibri"/>
            </a:endParaRPr>
          </a:p>
        </p:txBody>
      </p:sp>
      <p:grpSp>
        <p:nvGrpSpPr>
          <p:cNvPr id="489" name="Shape 489"/>
          <p:cNvGrpSpPr/>
          <p:nvPr/>
        </p:nvGrpSpPr>
        <p:grpSpPr>
          <a:xfrm>
            <a:off x="3032006" y="2333795"/>
            <a:ext cx="6111993" cy="2416702"/>
            <a:chOff x="3032006" y="2333795"/>
            <a:chExt cx="6111993" cy="2416702"/>
          </a:xfrm>
        </p:grpSpPr>
        <p:cxnSp>
          <p:nvCxnSpPr>
            <p:cNvPr id="490" name="Shape 490"/>
            <p:cNvCxnSpPr>
              <a:stCxn id="479" idx="0"/>
              <a:endCxn id="491" idx="2"/>
            </p:cNvCxnSpPr>
            <p:nvPr/>
          </p:nvCxnSpPr>
          <p:spPr>
            <a:xfrm>
              <a:off x="3032006" y="374237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492" name="Shape 492"/>
            <p:cNvGrpSpPr/>
            <p:nvPr/>
          </p:nvGrpSpPr>
          <p:grpSpPr>
            <a:xfrm>
              <a:off x="4031343" y="2333795"/>
              <a:ext cx="5112656" cy="2416702"/>
              <a:chOff x="4031343" y="2333795"/>
              <a:chExt cx="5112656" cy="2416702"/>
            </a:xfrm>
          </p:grpSpPr>
          <p:grpSp>
            <p:nvGrpSpPr>
              <p:cNvPr id="493" name="Shape 493"/>
              <p:cNvGrpSpPr/>
              <p:nvPr/>
            </p:nvGrpSpPr>
            <p:grpSpPr>
              <a:xfrm rot="5400000">
                <a:off x="3814569" y="3609508"/>
                <a:ext cx="779512" cy="265728"/>
                <a:chOff x="6223414" y="4018641"/>
                <a:chExt cx="776477" cy="280329"/>
              </a:xfrm>
            </p:grpSpPr>
            <p:grpSp>
              <p:nvGrpSpPr>
                <p:cNvPr id="494" name="Shape 494"/>
                <p:cNvGrpSpPr/>
                <p:nvPr/>
              </p:nvGrpSpPr>
              <p:grpSpPr>
                <a:xfrm rot="-5400000">
                  <a:off x="6550278" y="3846238"/>
                  <a:ext cx="112131" cy="616723"/>
                  <a:chOff x="1883650" y="2468875"/>
                  <a:chExt cx="153620" cy="844910"/>
                </a:xfrm>
              </p:grpSpPr>
              <p:sp>
                <p:nvSpPr>
                  <p:cNvPr id="495" name="Shape 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Shape 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Shape 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Shape 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1" name="Shape 49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99" name="Shape 499"/>
              <p:cNvCxnSpPr>
                <a:endCxn id="491" idx="3"/>
              </p:cNvCxnSpPr>
              <p:nvPr/>
            </p:nvCxnSpPr>
            <p:spPr>
              <a:xfrm rot="10800000">
                <a:off x="4204325"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00" name="Shape 500"/>
              <p:cNvCxnSpPr>
                <a:stCxn id="491" idx="0"/>
              </p:cNvCxnSpPr>
              <p:nvPr/>
            </p:nvCxnSpPr>
            <p:spPr>
              <a:xfrm>
                <a:off x="4337189" y="374237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501" name="Shape 501"/>
              <p:cNvCxnSpPr>
                <a:stCxn id="491" idx="1"/>
              </p:cNvCxnSpPr>
              <p:nvPr/>
            </p:nvCxnSpPr>
            <p:spPr>
              <a:xfrm rot="10800000">
                <a:off x="4204325" y="268871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502" name="Shape 502"/>
              <p:cNvGrpSpPr/>
              <p:nvPr/>
            </p:nvGrpSpPr>
            <p:grpSpPr>
              <a:xfrm rot="5400000">
                <a:off x="4424990" y="3618277"/>
                <a:ext cx="779512" cy="265728"/>
                <a:chOff x="6223414" y="4018641"/>
                <a:chExt cx="776477" cy="280329"/>
              </a:xfrm>
            </p:grpSpPr>
            <p:grpSp>
              <p:nvGrpSpPr>
                <p:cNvPr id="503" name="Shape 503"/>
                <p:cNvGrpSpPr/>
                <p:nvPr/>
              </p:nvGrpSpPr>
              <p:grpSpPr>
                <a:xfrm rot="-5400000">
                  <a:off x="6550278" y="3846238"/>
                  <a:ext cx="112131" cy="616723"/>
                  <a:chOff x="1883650" y="2468875"/>
                  <a:chExt cx="153620" cy="844910"/>
                </a:xfrm>
              </p:grpSpPr>
              <p:sp>
                <p:nvSpPr>
                  <p:cNvPr id="504" name="Shape 5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Shape 5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Shape 5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Shape 5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8" name="Shape 5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09" name="Shape 509"/>
              <p:cNvCxnSpPr>
                <a:endCxn id="508" idx="3"/>
              </p:cNvCxnSpPr>
              <p:nvPr/>
            </p:nvCxnSpPr>
            <p:spPr>
              <a:xfrm rot="10800000">
                <a:off x="4814746"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0" name="Shape 510"/>
              <p:cNvCxnSpPr>
                <a:stCxn id="508" idx="0"/>
              </p:cNvCxnSpPr>
              <p:nvPr/>
            </p:nvCxnSpPr>
            <p:spPr>
              <a:xfrm>
                <a:off x="4947610"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11" name="Shape 511"/>
              <p:cNvGrpSpPr/>
              <p:nvPr/>
            </p:nvGrpSpPr>
            <p:grpSpPr>
              <a:xfrm rot="5400000">
                <a:off x="5040660" y="3609508"/>
                <a:ext cx="779512" cy="265728"/>
                <a:chOff x="6223414" y="4018641"/>
                <a:chExt cx="776477" cy="280329"/>
              </a:xfrm>
            </p:grpSpPr>
            <p:grpSp>
              <p:nvGrpSpPr>
                <p:cNvPr id="512" name="Shape 512"/>
                <p:cNvGrpSpPr/>
                <p:nvPr/>
              </p:nvGrpSpPr>
              <p:grpSpPr>
                <a:xfrm rot="-5400000">
                  <a:off x="6550278" y="3846238"/>
                  <a:ext cx="112131" cy="616723"/>
                  <a:chOff x="1883650" y="2468875"/>
                  <a:chExt cx="153620" cy="844910"/>
                </a:xfrm>
              </p:grpSpPr>
              <p:sp>
                <p:nvSpPr>
                  <p:cNvPr id="513" name="Shape 51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Shape 51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Shape 51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Shape 51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7" name="Shape 51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18" name="Shape 518"/>
              <p:cNvCxnSpPr>
                <a:endCxn id="517" idx="3"/>
              </p:cNvCxnSpPr>
              <p:nvPr/>
            </p:nvCxnSpPr>
            <p:spPr>
              <a:xfrm rot="10800000">
                <a:off x="5430416"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9" name="Shape 519"/>
              <p:cNvCxnSpPr>
                <a:stCxn id="517" idx="0"/>
              </p:cNvCxnSpPr>
              <p:nvPr/>
            </p:nvCxnSpPr>
            <p:spPr>
              <a:xfrm>
                <a:off x="5563280"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0" name="Shape 520"/>
              <p:cNvGrpSpPr/>
              <p:nvPr/>
            </p:nvGrpSpPr>
            <p:grpSpPr>
              <a:xfrm rot="5400000">
                <a:off x="5651081" y="3609508"/>
                <a:ext cx="779512" cy="265728"/>
                <a:chOff x="6223414" y="4018641"/>
                <a:chExt cx="776477" cy="280329"/>
              </a:xfrm>
            </p:grpSpPr>
            <p:grpSp>
              <p:nvGrpSpPr>
                <p:cNvPr id="521" name="Shape 521"/>
                <p:cNvGrpSpPr/>
                <p:nvPr/>
              </p:nvGrpSpPr>
              <p:grpSpPr>
                <a:xfrm rot="-5400000">
                  <a:off x="6550278" y="3846238"/>
                  <a:ext cx="112131" cy="616723"/>
                  <a:chOff x="1883650" y="2468875"/>
                  <a:chExt cx="153620" cy="844910"/>
                </a:xfrm>
              </p:grpSpPr>
              <p:sp>
                <p:nvSpPr>
                  <p:cNvPr id="522" name="Shape 52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Shape 52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Shape 52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Shape 52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Shape 52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27" name="Shape 527"/>
              <p:cNvCxnSpPr>
                <a:endCxn id="526" idx="3"/>
              </p:cNvCxnSpPr>
              <p:nvPr/>
            </p:nvCxnSpPr>
            <p:spPr>
              <a:xfrm rot="10800000">
                <a:off x="6040837"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28" name="Shape 528"/>
              <p:cNvCxnSpPr>
                <a:stCxn id="526" idx="0"/>
              </p:cNvCxnSpPr>
              <p:nvPr/>
            </p:nvCxnSpPr>
            <p:spPr>
              <a:xfrm>
                <a:off x="6173701"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9" name="Shape 529"/>
              <p:cNvGrpSpPr/>
              <p:nvPr/>
            </p:nvGrpSpPr>
            <p:grpSpPr>
              <a:xfrm rot="5400000">
                <a:off x="6261502" y="3618277"/>
                <a:ext cx="779512" cy="265728"/>
                <a:chOff x="6223414" y="4018641"/>
                <a:chExt cx="776477" cy="280329"/>
              </a:xfrm>
            </p:grpSpPr>
            <p:grpSp>
              <p:nvGrpSpPr>
                <p:cNvPr id="530" name="Shape 530"/>
                <p:cNvGrpSpPr/>
                <p:nvPr/>
              </p:nvGrpSpPr>
              <p:grpSpPr>
                <a:xfrm rot="-5400000">
                  <a:off x="6550278" y="3846238"/>
                  <a:ext cx="112131" cy="616723"/>
                  <a:chOff x="1883650" y="2468875"/>
                  <a:chExt cx="153620" cy="844910"/>
                </a:xfrm>
              </p:grpSpPr>
              <p:sp>
                <p:nvSpPr>
                  <p:cNvPr id="531" name="Shape 5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Shape 5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Shape 5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Shape 5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5" name="Shape 5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36" name="Shape 536"/>
              <p:cNvCxnSpPr>
                <a:endCxn id="535" idx="3"/>
              </p:cNvCxnSpPr>
              <p:nvPr/>
            </p:nvCxnSpPr>
            <p:spPr>
              <a:xfrm rot="10800000">
                <a:off x="6651258"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37" name="Shape 537"/>
              <p:cNvCxnSpPr>
                <a:stCxn id="535" idx="0"/>
              </p:cNvCxnSpPr>
              <p:nvPr/>
            </p:nvCxnSpPr>
            <p:spPr>
              <a:xfrm>
                <a:off x="6784122"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38" name="Shape 538"/>
              <p:cNvGrpSpPr/>
              <p:nvPr/>
            </p:nvGrpSpPr>
            <p:grpSpPr>
              <a:xfrm rot="5400000">
                <a:off x="6877172" y="3609508"/>
                <a:ext cx="779512" cy="265728"/>
                <a:chOff x="6223414" y="4018641"/>
                <a:chExt cx="776477" cy="280329"/>
              </a:xfrm>
            </p:grpSpPr>
            <p:grpSp>
              <p:nvGrpSpPr>
                <p:cNvPr id="539" name="Shape 539"/>
                <p:cNvGrpSpPr/>
                <p:nvPr/>
              </p:nvGrpSpPr>
              <p:grpSpPr>
                <a:xfrm rot="-5400000">
                  <a:off x="6550278" y="3846238"/>
                  <a:ext cx="112131" cy="616723"/>
                  <a:chOff x="1883650" y="2468875"/>
                  <a:chExt cx="153620" cy="844910"/>
                </a:xfrm>
              </p:grpSpPr>
              <p:sp>
                <p:nvSpPr>
                  <p:cNvPr id="540" name="Shape 54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Shape 54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Shape 54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Shape 54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Shape 54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45" name="Shape 545"/>
              <p:cNvCxnSpPr>
                <a:endCxn id="544" idx="3"/>
              </p:cNvCxnSpPr>
              <p:nvPr/>
            </p:nvCxnSpPr>
            <p:spPr>
              <a:xfrm rot="10800000">
                <a:off x="7266928"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46" name="Shape 546"/>
              <p:cNvCxnSpPr>
                <a:stCxn id="544" idx="0"/>
              </p:cNvCxnSpPr>
              <p:nvPr/>
            </p:nvCxnSpPr>
            <p:spPr>
              <a:xfrm>
                <a:off x="7399792"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47" name="Shape 547"/>
              <p:cNvGrpSpPr/>
              <p:nvPr/>
            </p:nvGrpSpPr>
            <p:grpSpPr>
              <a:xfrm rot="5400000">
                <a:off x="7464028" y="3609508"/>
                <a:ext cx="779512" cy="265728"/>
                <a:chOff x="6223414" y="4018641"/>
                <a:chExt cx="776477" cy="280329"/>
              </a:xfrm>
            </p:grpSpPr>
            <p:grpSp>
              <p:nvGrpSpPr>
                <p:cNvPr id="548" name="Shape 548"/>
                <p:cNvGrpSpPr/>
                <p:nvPr/>
              </p:nvGrpSpPr>
              <p:grpSpPr>
                <a:xfrm rot="-5400000">
                  <a:off x="6550278" y="3846238"/>
                  <a:ext cx="112131" cy="616723"/>
                  <a:chOff x="1883650" y="2468875"/>
                  <a:chExt cx="153620" cy="844910"/>
                </a:xfrm>
              </p:grpSpPr>
              <p:sp>
                <p:nvSpPr>
                  <p:cNvPr id="549" name="Shape 5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Shape 5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Shape 5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Shape 5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 name="Shape 5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54" name="Shape 554"/>
              <p:cNvCxnSpPr>
                <a:endCxn id="553" idx="3"/>
              </p:cNvCxnSpPr>
              <p:nvPr/>
            </p:nvCxnSpPr>
            <p:spPr>
              <a:xfrm rot="10800000">
                <a:off x="7853784" y="4132128"/>
                <a:ext cx="0" cy="609600"/>
              </a:xfrm>
              <a:prstGeom prst="straightConnector1">
                <a:avLst/>
              </a:prstGeom>
              <a:noFill/>
              <a:ln cap="flat" cmpd="sng" w="19050">
                <a:solidFill>
                  <a:srgbClr val="7F7F7F"/>
                </a:solidFill>
                <a:prstDash val="solid"/>
                <a:round/>
                <a:headEnd len="sm" w="sm" type="none"/>
                <a:tailEnd len="med" w="med" type="stealth"/>
              </a:ln>
            </p:spPr>
          </p:cxnSp>
          <p:sp>
            <p:nvSpPr>
              <p:cNvPr id="555" name="Shape 555"/>
              <p:cNvSpPr txBox="1"/>
              <p:nvPr/>
            </p:nvSpPr>
            <p:spPr>
              <a:xfrm rot="5400000">
                <a:off x="8172780" y="358928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556" name="Shape 556"/>
              <p:cNvSpPr/>
              <p:nvPr/>
            </p:nvSpPr>
            <p:spPr>
              <a:xfrm rot="10800000">
                <a:off x="8572916" y="338419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557" name="Shape 557"/>
              <p:cNvSpPr txBox="1"/>
              <p:nvPr/>
            </p:nvSpPr>
            <p:spPr>
              <a:xfrm>
                <a:off x="4031343" y="2336907"/>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58" name="Shape 558"/>
              <p:cNvCxnSpPr/>
              <p:nvPr/>
            </p:nvCxnSpPr>
            <p:spPr>
              <a:xfrm rot="10800000">
                <a:off x="4823272" y="2695685"/>
                <a:ext cx="0" cy="663782"/>
              </a:xfrm>
              <a:prstGeom prst="straightConnector1">
                <a:avLst/>
              </a:prstGeom>
              <a:noFill/>
              <a:ln cap="flat" cmpd="sng" w="19050">
                <a:solidFill>
                  <a:srgbClr val="7F7F7F"/>
                </a:solidFill>
                <a:prstDash val="solid"/>
                <a:round/>
                <a:headEnd len="sm" w="sm" type="none"/>
                <a:tailEnd len="med" w="med" type="stealth"/>
              </a:ln>
            </p:spPr>
          </p:cxnSp>
          <p:sp>
            <p:nvSpPr>
              <p:cNvPr id="559" name="Shape 559"/>
              <p:cNvSpPr txBox="1"/>
              <p:nvPr/>
            </p:nvSpPr>
            <p:spPr>
              <a:xfrm>
                <a:off x="4650290" y="2343758"/>
                <a:ext cx="460230" cy="338554"/>
              </a:xfrm>
              <a:prstGeom prst="rect">
                <a:avLst/>
              </a:prstGeom>
              <a:blipFill rotWithShape="1">
                <a:blip r:embed="rId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0" name="Shape 560"/>
              <p:cNvCxnSpPr/>
              <p:nvPr/>
            </p:nvCxnSpPr>
            <p:spPr>
              <a:xfrm rot="10800000">
                <a:off x="5434488" y="2685722"/>
                <a:ext cx="0" cy="663782"/>
              </a:xfrm>
              <a:prstGeom prst="straightConnector1">
                <a:avLst/>
              </a:prstGeom>
              <a:noFill/>
              <a:ln cap="flat" cmpd="sng" w="19050">
                <a:solidFill>
                  <a:srgbClr val="7F7F7F"/>
                </a:solidFill>
                <a:prstDash val="solid"/>
                <a:round/>
                <a:headEnd len="sm" w="sm" type="none"/>
                <a:tailEnd len="med" w="med" type="stealth"/>
              </a:ln>
            </p:spPr>
          </p:cxnSp>
          <p:sp>
            <p:nvSpPr>
              <p:cNvPr id="561" name="Shape 561"/>
              <p:cNvSpPr txBox="1"/>
              <p:nvPr/>
            </p:nvSpPr>
            <p:spPr>
              <a:xfrm>
                <a:off x="5261506" y="2333795"/>
                <a:ext cx="460230" cy="338554"/>
              </a:xfrm>
              <a:prstGeom prst="rect">
                <a:avLst/>
              </a:prstGeom>
              <a:blipFill rotWithShape="1">
                <a:blip r:embed="rId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 name="Shape 562"/>
              <p:cNvCxnSpPr/>
              <p:nvPr/>
            </p:nvCxnSpPr>
            <p:spPr>
              <a:xfrm rot="10800000">
                <a:off x="6040837" y="26865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3" name="Shape 563"/>
              <p:cNvSpPr txBox="1"/>
              <p:nvPr/>
            </p:nvSpPr>
            <p:spPr>
              <a:xfrm>
                <a:off x="5867855" y="2334614"/>
                <a:ext cx="460230" cy="338554"/>
              </a:xfrm>
              <a:prstGeom prst="rect">
                <a:avLst/>
              </a:prstGeom>
              <a:blipFill rotWithShape="1">
                <a:blip r:embed="rId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4" name="Shape 564"/>
              <p:cNvCxnSpPr/>
              <p:nvPr/>
            </p:nvCxnSpPr>
            <p:spPr>
              <a:xfrm rot="10800000">
                <a:off x="6649411"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5" name="Shape 565"/>
              <p:cNvSpPr txBox="1"/>
              <p:nvPr/>
            </p:nvSpPr>
            <p:spPr>
              <a:xfrm>
                <a:off x="6476429" y="2343114"/>
                <a:ext cx="460230" cy="338554"/>
              </a:xfrm>
              <a:prstGeom prst="rect">
                <a:avLst/>
              </a:prstGeom>
              <a:blipFill rotWithShape="1">
                <a:blip r:embed="rId7">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6" name="Shape 566"/>
              <p:cNvCxnSpPr/>
              <p:nvPr/>
            </p:nvCxnSpPr>
            <p:spPr>
              <a:xfrm rot="10800000">
                <a:off x="7266702"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7" name="Shape 567"/>
              <p:cNvSpPr txBox="1"/>
              <p:nvPr/>
            </p:nvSpPr>
            <p:spPr>
              <a:xfrm>
                <a:off x="7093720" y="2343114"/>
                <a:ext cx="460230" cy="338554"/>
              </a:xfrm>
              <a:prstGeom prst="rect">
                <a:avLst/>
              </a:prstGeom>
              <a:blipFill rotWithShape="1">
                <a:blip r:embed="rId8">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8" name="Shape 568"/>
              <p:cNvCxnSpPr/>
              <p:nvPr/>
            </p:nvCxnSpPr>
            <p:spPr>
              <a:xfrm rot="10800000">
                <a:off x="7846649" y="2695651"/>
                <a:ext cx="0" cy="663782"/>
              </a:xfrm>
              <a:prstGeom prst="straightConnector1">
                <a:avLst/>
              </a:prstGeom>
              <a:noFill/>
              <a:ln cap="flat" cmpd="sng" w="19050">
                <a:solidFill>
                  <a:srgbClr val="7F7F7F"/>
                </a:solidFill>
                <a:prstDash val="solid"/>
                <a:round/>
                <a:headEnd len="sm" w="sm" type="none"/>
                <a:tailEnd len="med" w="med" type="stealth"/>
              </a:ln>
            </p:spPr>
          </p:cxnSp>
          <p:sp>
            <p:nvSpPr>
              <p:cNvPr id="569" name="Shape 569"/>
              <p:cNvSpPr txBox="1"/>
              <p:nvPr/>
            </p:nvSpPr>
            <p:spPr>
              <a:xfrm>
                <a:off x="7673667" y="2343724"/>
                <a:ext cx="460230"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570" name="Shape 570"/>
          <p:cNvGrpSpPr/>
          <p:nvPr/>
        </p:nvGrpSpPr>
        <p:grpSpPr>
          <a:xfrm>
            <a:off x="4004782" y="1365946"/>
            <a:ext cx="4102554" cy="1011323"/>
            <a:chOff x="4004782" y="1365946"/>
            <a:chExt cx="4102554" cy="1011323"/>
          </a:xfrm>
        </p:grpSpPr>
        <p:cxnSp>
          <p:nvCxnSpPr>
            <p:cNvPr id="571" name="Shape 571"/>
            <p:cNvCxnSpPr/>
            <p:nvPr/>
          </p:nvCxnSpPr>
          <p:spPr>
            <a:xfrm rot="10800000">
              <a:off x="4204325" y="1706636"/>
              <a:ext cx="0" cy="663782"/>
            </a:xfrm>
            <a:prstGeom prst="straightConnector1">
              <a:avLst/>
            </a:prstGeom>
            <a:noFill/>
            <a:ln cap="flat" cmpd="sng" w="19050">
              <a:solidFill>
                <a:srgbClr val="7F7F7F"/>
              </a:solidFill>
              <a:prstDash val="solid"/>
              <a:round/>
              <a:headEnd len="sm" w="sm" type="none"/>
              <a:tailEnd len="med" w="med" type="stealth"/>
            </a:ln>
          </p:spPr>
        </p:cxnSp>
        <p:sp>
          <p:nvSpPr>
            <p:cNvPr id="572" name="Shape 572"/>
            <p:cNvSpPr txBox="1"/>
            <p:nvPr/>
          </p:nvSpPr>
          <p:spPr>
            <a:xfrm>
              <a:off x="4004782" y="1369058"/>
              <a:ext cx="460230" cy="338554"/>
            </a:xfrm>
            <a:prstGeom prst="rect">
              <a:avLst/>
            </a:prstGeom>
            <a:blipFill rotWithShape="1">
              <a:blip r:embed="rId10">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3" name="Shape 573"/>
            <p:cNvCxnSpPr/>
            <p:nvPr/>
          </p:nvCxnSpPr>
          <p:spPr>
            <a:xfrm rot="10800000">
              <a:off x="4823272" y="1713487"/>
              <a:ext cx="0" cy="663782"/>
            </a:xfrm>
            <a:prstGeom prst="straightConnector1">
              <a:avLst/>
            </a:prstGeom>
            <a:noFill/>
            <a:ln cap="flat" cmpd="sng" w="19050">
              <a:solidFill>
                <a:srgbClr val="7F7F7F"/>
              </a:solidFill>
              <a:prstDash val="solid"/>
              <a:round/>
              <a:headEnd len="sm" w="sm" type="none"/>
              <a:tailEnd len="med" w="med" type="stealth"/>
            </a:ln>
          </p:spPr>
        </p:cxnSp>
        <p:sp>
          <p:nvSpPr>
            <p:cNvPr id="574" name="Shape 574"/>
            <p:cNvSpPr txBox="1"/>
            <p:nvPr/>
          </p:nvSpPr>
          <p:spPr>
            <a:xfrm>
              <a:off x="4623729" y="1375909"/>
              <a:ext cx="460230" cy="338554"/>
            </a:xfrm>
            <a:prstGeom prst="rect">
              <a:avLst/>
            </a:prstGeom>
            <a:blipFill rotWithShape="1">
              <a:blip r:embed="rId11">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Shape 575"/>
            <p:cNvCxnSpPr/>
            <p:nvPr/>
          </p:nvCxnSpPr>
          <p:spPr>
            <a:xfrm rot="10800000">
              <a:off x="5434488" y="1703524"/>
              <a:ext cx="0" cy="663782"/>
            </a:xfrm>
            <a:prstGeom prst="straightConnector1">
              <a:avLst/>
            </a:prstGeom>
            <a:noFill/>
            <a:ln cap="flat" cmpd="sng" w="19050">
              <a:solidFill>
                <a:srgbClr val="7F7F7F"/>
              </a:solidFill>
              <a:prstDash val="solid"/>
              <a:round/>
              <a:headEnd len="sm" w="sm" type="none"/>
              <a:tailEnd len="med" w="med" type="stealth"/>
            </a:ln>
          </p:spPr>
        </p:cxnSp>
        <p:sp>
          <p:nvSpPr>
            <p:cNvPr id="576" name="Shape 576"/>
            <p:cNvSpPr txBox="1"/>
            <p:nvPr/>
          </p:nvSpPr>
          <p:spPr>
            <a:xfrm>
              <a:off x="5234945" y="1365946"/>
              <a:ext cx="460230" cy="338554"/>
            </a:xfrm>
            <a:prstGeom prst="rect">
              <a:avLst/>
            </a:prstGeom>
            <a:blipFill rotWithShape="1">
              <a:blip r:embed="rId12">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7" name="Shape 577"/>
            <p:cNvCxnSpPr/>
            <p:nvPr/>
          </p:nvCxnSpPr>
          <p:spPr>
            <a:xfrm rot="10800000">
              <a:off x="6040837" y="1704343"/>
              <a:ext cx="0" cy="663782"/>
            </a:xfrm>
            <a:prstGeom prst="straightConnector1">
              <a:avLst/>
            </a:prstGeom>
            <a:noFill/>
            <a:ln cap="flat" cmpd="sng" w="19050">
              <a:solidFill>
                <a:srgbClr val="7F7F7F"/>
              </a:solidFill>
              <a:prstDash val="solid"/>
              <a:round/>
              <a:headEnd len="sm" w="sm" type="none"/>
              <a:tailEnd len="med" w="med" type="stealth"/>
            </a:ln>
          </p:spPr>
        </p:cxnSp>
        <p:sp>
          <p:nvSpPr>
            <p:cNvPr id="578" name="Shape 578"/>
            <p:cNvSpPr txBox="1"/>
            <p:nvPr/>
          </p:nvSpPr>
          <p:spPr>
            <a:xfrm>
              <a:off x="5841294" y="1366765"/>
              <a:ext cx="460230" cy="338554"/>
            </a:xfrm>
            <a:prstGeom prst="rect">
              <a:avLst/>
            </a:prstGeom>
            <a:blipFill rotWithShape="1">
              <a:blip r:embed="rId13">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9" name="Shape 579"/>
            <p:cNvCxnSpPr/>
            <p:nvPr/>
          </p:nvCxnSpPr>
          <p:spPr>
            <a:xfrm rot="10800000">
              <a:off x="6649411"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0" name="Shape 580"/>
            <p:cNvSpPr txBox="1"/>
            <p:nvPr/>
          </p:nvSpPr>
          <p:spPr>
            <a:xfrm>
              <a:off x="6449868" y="1375265"/>
              <a:ext cx="460230" cy="338554"/>
            </a:xfrm>
            <a:prstGeom prst="rect">
              <a:avLst/>
            </a:prstGeom>
            <a:blipFill rotWithShape="1">
              <a:blip r:embed="rId1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1" name="Shape 581"/>
            <p:cNvCxnSpPr/>
            <p:nvPr/>
          </p:nvCxnSpPr>
          <p:spPr>
            <a:xfrm rot="10800000">
              <a:off x="7266702"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2" name="Shape 582"/>
            <p:cNvSpPr txBox="1"/>
            <p:nvPr/>
          </p:nvSpPr>
          <p:spPr>
            <a:xfrm>
              <a:off x="7067159" y="1375265"/>
              <a:ext cx="460230" cy="338554"/>
            </a:xfrm>
            <a:prstGeom prst="rect">
              <a:avLst/>
            </a:prstGeom>
            <a:blipFill rotWithShape="1">
              <a:blip r:embed="rId1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3" name="Shape 583"/>
            <p:cNvCxnSpPr/>
            <p:nvPr/>
          </p:nvCxnSpPr>
          <p:spPr>
            <a:xfrm rot="10800000">
              <a:off x="7846649" y="1713453"/>
              <a:ext cx="0" cy="663782"/>
            </a:xfrm>
            <a:prstGeom prst="straightConnector1">
              <a:avLst/>
            </a:prstGeom>
            <a:noFill/>
            <a:ln cap="flat" cmpd="sng" w="19050">
              <a:solidFill>
                <a:srgbClr val="7F7F7F"/>
              </a:solidFill>
              <a:prstDash val="solid"/>
              <a:round/>
              <a:headEnd len="sm" w="sm" type="none"/>
              <a:tailEnd len="med" w="med" type="stealth"/>
            </a:ln>
          </p:spPr>
        </p:cxnSp>
        <p:sp>
          <p:nvSpPr>
            <p:cNvPr id="584" name="Shape 584"/>
            <p:cNvSpPr txBox="1"/>
            <p:nvPr/>
          </p:nvSpPr>
          <p:spPr>
            <a:xfrm>
              <a:off x="7647106" y="1375875"/>
              <a:ext cx="460230" cy="338554"/>
            </a:xfrm>
            <a:prstGeom prst="rect">
              <a:avLst/>
            </a:prstGeom>
            <a:blipFill rotWithShape="1">
              <a:blip r:embed="rId1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585" name="Shape 585"/>
          <p:cNvGrpSpPr/>
          <p:nvPr/>
        </p:nvGrpSpPr>
        <p:grpSpPr>
          <a:xfrm>
            <a:off x="951799" y="1702440"/>
            <a:ext cx="6938248" cy="2066789"/>
            <a:chOff x="951799" y="1702440"/>
            <a:chExt cx="6938248" cy="2066789"/>
          </a:xfrm>
        </p:grpSpPr>
        <p:cxnSp>
          <p:nvCxnSpPr>
            <p:cNvPr id="586" name="Shape 586"/>
            <p:cNvCxnSpPr/>
            <p:nvPr/>
          </p:nvCxnSpPr>
          <p:spPr>
            <a:xfrm rot="10800000">
              <a:off x="951799" y="3745367"/>
              <a:ext cx="6938248" cy="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7" name="Shape 587"/>
            <p:cNvCxnSpPr/>
            <p:nvPr/>
          </p:nvCxnSpPr>
          <p:spPr>
            <a:xfrm>
              <a:off x="4204325" y="1705552"/>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8" name="Shape 588"/>
            <p:cNvCxnSpPr/>
            <p:nvPr/>
          </p:nvCxnSpPr>
          <p:spPr>
            <a:xfrm>
              <a:off x="4823272" y="1712403"/>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9" name="Shape 589"/>
            <p:cNvCxnSpPr/>
            <p:nvPr/>
          </p:nvCxnSpPr>
          <p:spPr>
            <a:xfrm>
              <a:off x="5434488" y="1702440"/>
              <a:ext cx="0" cy="205680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0" name="Shape 590"/>
            <p:cNvCxnSpPr/>
            <p:nvPr/>
          </p:nvCxnSpPr>
          <p:spPr>
            <a:xfrm>
              <a:off x="6040837" y="17032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1" name="Shape 591"/>
            <p:cNvCxnSpPr/>
            <p:nvPr/>
          </p:nvCxnSpPr>
          <p:spPr>
            <a:xfrm>
              <a:off x="6649411"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2" name="Shape 592"/>
            <p:cNvCxnSpPr/>
            <p:nvPr/>
          </p:nvCxnSpPr>
          <p:spPr>
            <a:xfrm>
              <a:off x="7266702"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3" name="Shape 593"/>
            <p:cNvCxnSpPr/>
            <p:nvPr/>
          </p:nvCxnSpPr>
          <p:spPr>
            <a:xfrm>
              <a:off x="7846649" y="171236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grpSp>
      <p:grpSp>
        <p:nvGrpSpPr>
          <p:cNvPr id="594" name="Shape 594"/>
          <p:cNvGrpSpPr/>
          <p:nvPr/>
        </p:nvGrpSpPr>
        <p:grpSpPr>
          <a:xfrm>
            <a:off x="3601124" y="857918"/>
            <a:ext cx="1227149" cy="853082"/>
            <a:chOff x="3608868" y="852470"/>
            <a:chExt cx="1227149" cy="853082"/>
          </a:xfrm>
        </p:grpSpPr>
        <p:sp>
          <p:nvSpPr>
            <p:cNvPr id="595" name="Shape 595"/>
            <p:cNvSpPr txBox="1"/>
            <p:nvPr/>
          </p:nvSpPr>
          <p:spPr>
            <a:xfrm>
              <a:off x="3608868" y="852470"/>
              <a:ext cx="122714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“the”</a:t>
              </a:r>
              <a:endParaRPr/>
            </a:p>
          </p:txBody>
        </p:sp>
        <p:sp>
          <p:nvSpPr>
            <p:cNvPr id="596" name="Shape 596"/>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597" name="Shape 597"/>
          <p:cNvGrpSpPr/>
          <p:nvPr/>
        </p:nvGrpSpPr>
        <p:grpSpPr>
          <a:xfrm>
            <a:off x="1770783" y="1135146"/>
            <a:ext cx="6308029" cy="810607"/>
            <a:chOff x="1770783" y="1135146"/>
            <a:chExt cx="6308029" cy="810607"/>
          </a:xfrm>
        </p:grpSpPr>
        <p:sp>
          <p:nvSpPr>
            <p:cNvPr id="598" name="Shape 598"/>
            <p:cNvSpPr txBox="1"/>
            <p:nvPr/>
          </p:nvSpPr>
          <p:spPr>
            <a:xfrm>
              <a:off x="1770783" y="1135146"/>
              <a:ext cx="1662268" cy="810607"/>
            </a:xfrm>
            <a:prstGeom prst="rect">
              <a:avLst/>
            </a:prstGeom>
            <a:blipFill rotWithShape="1">
              <a:blip r:embed="rId17">
                <a:alphaModFix/>
              </a:blip>
              <a:stretch>
                <a:fillRect b="-143059" l="0" r="-756" t="-92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9" name="Shape 599"/>
            <p:cNvSpPr txBox="1"/>
            <p:nvPr/>
          </p:nvSpPr>
          <p:spPr>
            <a:xfrm>
              <a:off x="3376700" y="1372915"/>
              <a:ext cx="4702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          +         +         +          +         +</a:t>
              </a:r>
              <a:endParaRPr sz="1800">
                <a:solidFill>
                  <a:schemeClr val="dk1"/>
                </a:solidFill>
                <a:latin typeface="Calibri"/>
                <a:ea typeface="Calibri"/>
                <a:cs typeface="Calibri"/>
                <a:sym typeface="Calibri"/>
              </a:endParaRPr>
            </a:p>
          </p:txBody>
        </p:sp>
      </p:grpSp>
      <p:grpSp>
        <p:nvGrpSpPr>
          <p:cNvPr id="600" name="Shape 600"/>
          <p:cNvGrpSpPr/>
          <p:nvPr/>
        </p:nvGrpSpPr>
        <p:grpSpPr>
          <a:xfrm>
            <a:off x="7166004" y="860362"/>
            <a:ext cx="1361290" cy="853581"/>
            <a:chOff x="3511226" y="851971"/>
            <a:chExt cx="1361290" cy="853581"/>
          </a:xfrm>
        </p:grpSpPr>
        <p:sp>
          <p:nvSpPr>
            <p:cNvPr id="601" name="Shape 601"/>
            <p:cNvSpPr txBox="1"/>
            <p:nvPr/>
          </p:nvSpPr>
          <p:spPr>
            <a:xfrm>
              <a:off x="3511226" y="851971"/>
              <a:ext cx="136129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&lt;END&gt;</a:t>
              </a:r>
              <a:endParaRPr/>
            </a:p>
          </p:txBody>
        </p:sp>
        <p:sp>
          <p:nvSpPr>
            <p:cNvPr id="602" name="Shape 60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603" name="Shape 603"/>
          <p:cNvGrpSpPr/>
          <p:nvPr/>
        </p:nvGrpSpPr>
        <p:grpSpPr>
          <a:xfrm>
            <a:off x="5442983" y="849389"/>
            <a:ext cx="1273787" cy="853082"/>
            <a:chOff x="3603922" y="852470"/>
            <a:chExt cx="1273787" cy="853082"/>
          </a:xfrm>
        </p:grpSpPr>
        <p:sp>
          <p:nvSpPr>
            <p:cNvPr id="604" name="Shape 604"/>
            <p:cNvSpPr txBox="1"/>
            <p:nvPr/>
          </p:nvSpPr>
          <p:spPr>
            <a:xfrm>
              <a:off x="3603922" y="852470"/>
              <a:ext cx="12737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“have”</a:t>
              </a:r>
              <a:endParaRPr/>
            </a:p>
          </p:txBody>
        </p:sp>
        <p:sp>
          <p:nvSpPr>
            <p:cNvPr id="605" name="Shape 605"/>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611" name="Shape 61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showed how to generate (or “decode”) the target sentence by taking argmax on each step of the decoder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This is </a:t>
            </a:r>
            <a:r>
              <a:rPr b="0" i="0" lang="en-US" sz="2400" u="none" cap="none" strike="noStrike">
                <a:solidFill>
                  <a:schemeClr val="accent3"/>
                </a:solidFill>
                <a:latin typeface="Calibri"/>
                <a:ea typeface="Calibri"/>
                <a:cs typeface="Calibri"/>
                <a:sym typeface="Calibri"/>
              </a:rPr>
              <a:t>greedy decoding </a:t>
            </a:r>
            <a:r>
              <a:rPr b="0" i="0" lang="en-US" sz="2400" u="none" cap="none" strike="noStrike">
                <a:solidFill>
                  <a:schemeClr val="dk1"/>
                </a:solidFill>
                <a:latin typeface="Calibri"/>
                <a:ea typeface="Calibri"/>
                <a:cs typeface="Calibri"/>
                <a:sym typeface="Calibri"/>
              </a:rPr>
              <a:t>(take most probable word on each step)</a:t>
            </a:r>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Problems?</a:t>
            </a:r>
            <a:endParaRPr/>
          </a:p>
        </p:txBody>
      </p:sp>
      <p:sp>
        <p:nvSpPr>
          <p:cNvPr id="612" name="Shape 6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613" name="Shape 613"/>
          <p:cNvGrpSpPr/>
          <p:nvPr/>
        </p:nvGrpSpPr>
        <p:grpSpPr>
          <a:xfrm>
            <a:off x="2385797" y="2158391"/>
            <a:ext cx="4695957" cy="2776835"/>
            <a:chOff x="3786334" y="1627128"/>
            <a:chExt cx="4695957" cy="2776835"/>
          </a:xfrm>
        </p:grpSpPr>
        <p:sp>
          <p:nvSpPr>
            <p:cNvPr id="614" name="Shape 614"/>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615" name="Shape 615"/>
            <p:cNvGrpSpPr/>
            <p:nvPr/>
          </p:nvGrpSpPr>
          <p:grpSpPr>
            <a:xfrm>
              <a:off x="4110956" y="2665698"/>
              <a:ext cx="265728" cy="1389112"/>
              <a:chOff x="4110956" y="2665698"/>
              <a:chExt cx="265728" cy="1389112"/>
            </a:xfrm>
          </p:grpSpPr>
          <p:grpSp>
            <p:nvGrpSpPr>
              <p:cNvPr id="616" name="Shape 616"/>
              <p:cNvGrpSpPr/>
              <p:nvPr/>
            </p:nvGrpSpPr>
            <p:grpSpPr>
              <a:xfrm rot="5400000">
                <a:off x="3854064" y="2922590"/>
                <a:ext cx="779512" cy="265728"/>
                <a:chOff x="6223414" y="4018641"/>
                <a:chExt cx="776477" cy="280329"/>
              </a:xfrm>
            </p:grpSpPr>
            <p:grpSp>
              <p:nvGrpSpPr>
                <p:cNvPr id="617" name="Shape 617"/>
                <p:cNvGrpSpPr/>
                <p:nvPr/>
              </p:nvGrpSpPr>
              <p:grpSpPr>
                <a:xfrm rot="-5400000">
                  <a:off x="6550278" y="3846238"/>
                  <a:ext cx="112131" cy="616723"/>
                  <a:chOff x="1883650" y="2468875"/>
                  <a:chExt cx="153620" cy="844910"/>
                </a:xfrm>
              </p:grpSpPr>
              <p:sp>
                <p:nvSpPr>
                  <p:cNvPr id="618" name="Shape 61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Shape 61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Shape 62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Shape 62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 name="Shape 62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23" name="Shape 623"/>
              <p:cNvCxnSpPr>
                <a:endCxn id="622"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24" name="Shape 624"/>
            <p:cNvGrpSpPr/>
            <p:nvPr/>
          </p:nvGrpSpPr>
          <p:grpSpPr>
            <a:xfrm>
              <a:off x="4376684" y="2674467"/>
              <a:ext cx="610421" cy="1389112"/>
              <a:chOff x="4376684" y="2674467"/>
              <a:chExt cx="610421" cy="1389112"/>
            </a:xfrm>
          </p:grpSpPr>
          <p:cxnSp>
            <p:nvCxnSpPr>
              <p:cNvPr id="625" name="Shape 625"/>
              <p:cNvCxnSpPr>
                <a:stCxn id="622"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26" name="Shape 626"/>
              <p:cNvGrpSpPr/>
              <p:nvPr/>
            </p:nvGrpSpPr>
            <p:grpSpPr>
              <a:xfrm rot="5400000">
                <a:off x="4464485" y="2931359"/>
                <a:ext cx="779512" cy="265728"/>
                <a:chOff x="6223414" y="4018641"/>
                <a:chExt cx="776477" cy="280329"/>
              </a:xfrm>
            </p:grpSpPr>
            <p:grpSp>
              <p:nvGrpSpPr>
                <p:cNvPr id="627" name="Shape 627"/>
                <p:cNvGrpSpPr/>
                <p:nvPr/>
              </p:nvGrpSpPr>
              <p:grpSpPr>
                <a:xfrm rot="-5400000">
                  <a:off x="6550278" y="3846238"/>
                  <a:ext cx="112131" cy="616723"/>
                  <a:chOff x="1883650" y="2468875"/>
                  <a:chExt cx="153620" cy="844910"/>
                </a:xfrm>
              </p:grpSpPr>
              <p:sp>
                <p:nvSpPr>
                  <p:cNvPr id="628" name="Shape 62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Shape 62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Shape 6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Shape 63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2" name="Shape 6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33" name="Shape 633"/>
              <p:cNvCxnSpPr>
                <a:endCxn id="632"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34" name="Shape 634"/>
            <p:cNvGrpSpPr/>
            <p:nvPr/>
          </p:nvGrpSpPr>
          <p:grpSpPr>
            <a:xfrm>
              <a:off x="4987105" y="2665698"/>
              <a:ext cx="615670" cy="1389112"/>
              <a:chOff x="4987105" y="2665698"/>
              <a:chExt cx="615670" cy="1389112"/>
            </a:xfrm>
          </p:grpSpPr>
          <p:cxnSp>
            <p:nvCxnSpPr>
              <p:cNvPr id="635" name="Shape 635"/>
              <p:cNvCxnSpPr>
                <a:stCxn id="632"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36" name="Shape 636"/>
              <p:cNvGrpSpPr/>
              <p:nvPr/>
            </p:nvGrpSpPr>
            <p:grpSpPr>
              <a:xfrm rot="5400000">
                <a:off x="5080155" y="2922590"/>
                <a:ext cx="779512" cy="265728"/>
                <a:chOff x="6223414" y="4018641"/>
                <a:chExt cx="776477" cy="280329"/>
              </a:xfrm>
            </p:grpSpPr>
            <p:grpSp>
              <p:nvGrpSpPr>
                <p:cNvPr id="637" name="Shape 637"/>
                <p:cNvGrpSpPr/>
                <p:nvPr/>
              </p:nvGrpSpPr>
              <p:grpSpPr>
                <a:xfrm rot="-5400000">
                  <a:off x="6550278" y="3846238"/>
                  <a:ext cx="112131" cy="616723"/>
                  <a:chOff x="1883650" y="2468875"/>
                  <a:chExt cx="153620" cy="844910"/>
                </a:xfrm>
              </p:grpSpPr>
              <p:sp>
                <p:nvSpPr>
                  <p:cNvPr id="638" name="Shape 6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Shape 6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Shape 6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Shape 6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2" name="Shape 6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43" name="Shape 643"/>
              <p:cNvCxnSpPr>
                <a:endCxn id="642"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44" name="Shape 644"/>
            <p:cNvGrpSpPr/>
            <p:nvPr/>
          </p:nvGrpSpPr>
          <p:grpSpPr>
            <a:xfrm>
              <a:off x="3959520" y="1637761"/>
              <a:ext cx="519159" cy="1125910"/>
              <a:chOff x="3959520" y="1637761"/>
              <a:chExt cx="519159" cy="1125910"/>
            </a:xfrm>
          </p:grpSpPr>
          <p:cxnSp>
            <p:nvCxnSpPr>
              <p:cNvPr id="645" name="Shape 645"/>
              <p:cNvCxnSpPr>
                <a:stCxn id="622"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646" name="Shape 646"/>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647" name="Shape 647"/>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648" name="Shape 648"/>
            <p:cNvGrpSpPr/>
            <p:nvPr/>
          </p:nvGrpSpPr>
          <p:grpSpPr>
            <a:xfrm>
              <a:off x="4334641" y="2019072"/>
              <a:ext cx="973138" cy="2367723"/>
              <a:chOff x="4334641" y="2019072"/>
              <a:chExt cx="973138" cy="2367723"/>
            </a:xfrm>
          </p:grpSpPr>
          <p:cxnSp>
            <p:nvCxnSpPr>
              <p:cNvPr id="649" name="Shape 649"/>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0" name="Shape 650"/>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651" name="Shape 651"/>
            <p:cNvGrpSpPr/>
            <p:nvPr/>
          </p:nvGrpSpPr>
          <p:grpSpPr>
            <a:xfrm>
              <a:off x="4558214" y="1634517"/>
              <a:ext cx="588193" cy="1129154"/>
              <a:chOff x="4558214" y="1634517"/>
              <a:chExt cx="588193" cy="1129154"/>
            </a:xfrm>
          </p:grpSpPr>
          <p:cxnSp>
            <p:nvCxnSpPr>
              <p:cNvPr id="652" name="Shape 652"/>
              <p:cNvCxnSpPr>
                <a:stCxn id="632"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653" name="Shape 65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54" name="Shape 654"/>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5" name="Shape 655"/>
            <p:cNvGrpSpPr/>
            <p:nvPr/>
          </p:nvGrpSpPr>
          <p:grpSpPr>
            <a:xfrm>
              <a:off x="4957268" y="2010685"/>
              <a:ext cx="965696" cy="2378807"/>
              <a:chOff x="4957268" y="2010685"/>
              <a:chExt cx="965696" cy="2378807"/>
            </a:xfrm>
          </p:grpSpPr>
          <p:cxnSp>
            <p:nvCxnSpPr>
              <p:cNvPr id="656" name="Shape 656"/>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7" name="Shape 657"/>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8" name="Shape 658"/>
            <p:cNvGrpSpPr/>
            <p:nvPr/>
          </p:nvGrpSpPr>
          <p:grpSpPr>
            <a:xfrm>
              <a:off x="5154396" y="1634517"/>
              <a:ext cx="639004" cy="1123707"/>
              <a:chOff x="4533545" y="1639964"/>
              <a:chExt cx="639004" cy="1123707"/>
            </a:xfrm>
          </p:grpSpPr>
          <p:cxnSp>
            <p:nvCxnSpPr>
              <p:cNvPr id="659" name="Shape 659"/>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660" name="Shape 6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61" name="Shape 661"/>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662" name="Shape 662"/>
            <p:cNvGrpSpPr/>
            <p:nvPr/>
          </p:nvGrpSpPr>
          <p:grpSpPr>
            <a:xfrm>
              <a:off x="5587367" y="1627128"/>
              <a:ext cx="2894924" cy="2766202"/>
              <a:chOff x="5587367" y="1627128"/>
              <a:chExt cx="2894924" cy="2766202"/>
            </a:xfrm>
          </p:grpSpPr>
          <p:cxnSp>
            <p:nvCxnSpPr>
              <p:cNvPr id="663" name="Shape 663"/>
              <p:cNvCxnSpPr>
                <a:stCxn id="642"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64" name="Shape 664"/>
              <p:cNvGrpSpPr/>
              <p:nvPr/>
            </p:nvGrpSpPr>
            <p:grpSpPr>
              <a:xfrm rot="5400000">
                <a:off x="5690576" y="2922590"/>
                <a:ext cx="779512" cy="265728"/>
                <a:chOff x="6223414" y="4018641"/>
                <a:chExt cx="776477" cy="280329"/>
              </a:xfrm>
            </p:grpSpPr>
            <p:grpSp>
              <p:nvGrpSpPr>
                <p:cNvPr id="665" name="Shape 665"/>
                <p:cNvGrpSpPr/>
                <p:nvPr/>
              </p:nvGrpSpPr>
              <p:grpSpPr>
                <a:xfrm rot="-5400000">
                  <a:off x="6550278" y="3846238"/>
                  <a:ext cx="112131" cy="616723"/>
                  <a:chOff x="1883650" y="2468875"/>
                  <a:chExt cx="153620" cy="844910"/>
                </a:xfrm>
              </p:grpSpPr>
              <p:sp>
                <p:nvSpPr>
                  <p:cNvPr id="666" name="Shape 66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Shape 66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Shape 66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Shape 66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0" name="Shape 67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71" name="Shape 671"/>
              <p:cNvCxnSpPr>
                <a:endCxn id="67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72" name="Shape 672"/>
              <p:cNvCxnSpPr>
                <a:stCxn id="67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73" name="Shape 673"/>
              <p:cNvCxnSpPr>
                <a:stCxn id="67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74" name="Shape 674"/>
              <p:cNvGrpSpPr/>
              <p:nvPr/>
            </p:nvGrpSpPr>
            <p:grpSpPr>
              <a:xfrm rot="5400000">
                <a:off x="6300997" y="2931359"/>
                <a:ext cx="779512" cy="265728"/>
                <a:chOff x="6223414" y="4018641"/>
                <a:chExt cx="776477" cy="280329"/>
              </a:xfrm>
            </p:grpSpPr>
            <p:grpSp>
              <p:nvGrpSpPr>
                <p:cNvPr id="675" name="Shape 675"/>
                <p:cNvGrpSpPr/>
                <p:nvPr/>
              </p:nvGrpSpPr>
              <p:grpSpPr>
                <a:xfrm rot="-5400000">
                  <a:off x="6550278" y="3846238"/>
                  <a:ext cx="112131" cy="616723"/>
                  <a:chOff x="1883650" y="2468875"/>
                  <a:chExt cx="153620" cy="844910"/>
                </a:xfrm>
              </p:grpSpPr>
              <p:sp>
                <p:nvSpPr>
                  <p:cNvPr id="676" name="Shape 6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Shape 6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Shape 6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Shape 6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Shape 6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81" name="Shape 681"/>
              <p:cNvCxnSpPr>
                <a:endCxn id="68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82" name="Shape 682"/>
              <p:cNvCxnSpPr>
                <a:stCxn id="68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83" name="Shape 683"/>
              <p:cNvCxnSpPr>
                <a:stCxn id="68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84" name="Shape 684"/>
              <p:cNvGrpSpPr/>
              <p:nvPr/>
            </p:nvGrpSpPr>
            <p:grpSpPr>
              <a:xfrm rot="5400000">
                <a:off x="6916667" y="2922590"/>
                <a:ext cx="779512" cy="265728"/>
                <a:chOff x="6223414" y="4018641"/>
                <a:chExt cx="776477" cy="280329"/>
              </a:xfrm>
            </p:grpSpPr>
            <p:grpSp>
              <p:nvGrpSpPr>
                <p:cNvPr id="685" name="Shape 685"/>
                <p:cNvGrpSpPr/>
                <p:nvPr/>
              </p:nvGrpSpPr>
              <p:grpSpPr>
                <a:xfrm rot="-5400000">
                  <a:off x="6550278" y="3846238"/>
                  <a:ext cx="112131" cy="616723"/>
                  <a:chOff x="1883650" y="2468875"/>
                  <a:chExt cx="153620" cy="844910"/>
                </a:xfrm>
              </p:grpSpPr>
              <p:sp>
                <p:nvSpPr>
                  <p:cNvPr id="686" name="Shape 6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Shape 6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Shape 6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Shape 6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0" name="Shape 6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91" name="Shape 691"/>
              <p:cNvCxnSpPr>
                <a:endCxn id="69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92" name="Shape 692"/>
              <p:cNvCxnSpPr>
                <a:stCxn id="69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93" name="Shape 693"/>
              <p:cNvCxnSpPr>
                <a:stCxn id="69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94" name="Shape 694"/>
              <p:cNvGrpSpPr/>
              <p:nvPr/>
            </p:nvGrpSpPr>
            <p:grpSpPr>
              <a:xfrm rot="5400000">
                <a:off x="7503523" y="2922590"/>
                <a:ext cx="779512" cy="265728"/>
                <a:chOff x="6223414" y="4018641"/>
                <a:chExt cx="776477" cy="280329"/>
              </a:xfrm>
            </p:grpSpPr>
            <p:grpSp>
              <p:nvGrpSpPr>
                <p:cNvPr id="695" name="Shape 695"/>
                <p:cNvGrpSpPr/>
                <p:nvPr/>
              </p:nvGrpSpPr>
              <p:grpSpPr>
                <a:xfrm rot="-5400000">
                  <a:off x="6550278" y="3846238"/>
                  <a:ext cx="112131" cy="616723"/>
                  <a:chOff x="1883650" y="2468875"/>
                  <a:chExt cx="153620" cy="844910"/>
                </a:xfrm>
              </p:grpSpPr>
              <p:sp>
                <p:nvSpPr>
                  <p:cNvPr id="696" name="Shape 6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Shape 6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Shape 6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Shape 6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 name="Shape 7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01" name="Shape 701"/>
              <p:cNvCxnSpPr>
                <a:endCxn id="70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702" name="Shape 702"/>
              <p:cNvCxnSpPr>
                <a:stCxn id="70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703" name="Shape 70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4" name="Shape 70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5" name="Shape 70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6" name="Shape 70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707" name="Shape 70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708" name="Shape 70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709" name="Shape 70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0" name="Shape 71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1" name="Shape 71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2" name="Shape 71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718" name="Shape 71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Greedy decoding has no way to undo decisions! </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les pauvres sont démunis (the poor don’t have any money)</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a:t>
            </a:r>
            <a:r>
              <a:rPr b="0" i="1" lang="en-US" sz="2400" u="none" cap="none" strike="noStrike">
                <a:solidFill>
                  <a:srgbClr val="C00000"/>
                </a:solidFill>
                <a:latin typeface="Calibri"/>
                <a:ea typeface="Calibri"/>
                <a:cs typeface="Calibri"/>
                <a:sym typeface="Calibri"/>
              </a:rPr>
              <a:t>are</a:t>
            </a:r>
            <a:r>
              <a:rPr b="0" i="1" lang="en-US" sz="2400" u="none" cap="none" strike="noStrike">
                <a:solidFill>
                  <a:schemeClr val="dk1"/>
                </a:solidFill>
                <a:latin typeface="Calibri"/>
                <a:ea typeface="Calibri"/>
                <a:cs typeface="Calibri"/>
                <a:sym typeface="Calibri"/>
              </a:rPr>
              <a:t> ____</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option: use </a:t>
            </a:r>
            <a:r>
              <a:rPr b="0" i="0" lang="en-US" sz="2400" u="none" cap="none" strike="noStrike">
                <a:solidFill>
                  <a:schemeClr val="accent3"/>
                </a:solidFill>
                <a:latin typeface="Calibri"/>
                <a:ea typeface="Calibri"/>
                <a:cs typeface="Calibri"/>
                <a:sym typeface="Calibri"/>
              </a:rPr>
              <a:t>beam search</a:t>
            </a:r>
            <a:r>
              <a:rPr b="0" i="0" lang="en-US" sz="2400" u="none" cap="none" strike="noStrike">
                <a:solidFill>
                  <a:schemeClr val="dk1"/>
                </a:solidFill>
                <a:latin typeface="Calibri"/>
                <a:ea typeface="Calibri"/>
                <a:cs typeface="Calibri"/>
                <a:sym typeface="Calibri"/>
              </a:rPr>
              <a:t> (a search algorithm) to explore </a:t>
            </a:r>
            <a:r>
              <a:rPr b="0" i="1" lang="en-US" sz="2400" u="none" cap="none" strike="noStrike">
                <a:solidFill>
                  <a:schemeClr val="dk1"/>
                </a:solidFill>
                <a:latin typeface="Calibri"/>
                <a:ea typeface="Calibri"/>
                <a:cs typeface="Calibri"/>
                <a:sym typeface="Calibri"/>
              </a:rPr>
              <a:t>several</a:t>
            </a:r>
            <a:r>
              <a:rPr b="0" i="0" lang="en-US" sz="2400" u="none" cap="none" strike="noStrike">
                <a:solidFill>
                  <a:schemeClr val="dk1"/>
                </a:solidFill>
                <a:latin typeface="Calibri"/>
                <a:ea typeface="Calibri"/>
                <a:cs typeface="Calibri"/>
                <a:sym typeface="Calibri"/>
              </a:rPr>
              <a:t> hypotheses and select the best one</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719" name="Shape 7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a:t>
            </a:r>
            <a:endParaRPr/>
          </a:p>
        </p:txBody>
      </p:sp>
      <p:sp>
        <p:nvSpPr>
          <p:cNvPr id="725" name="Shape 725"/>
          <p:cNvSpPr txBox="1"/>
          <p:nvPr>
            <p:ph idx="1" type="body"/>
          </p:nvPr>
        </p:nvSpPr>
        <p:spPr>
          <a:xfrm>
            <a:off x="304800" y="1092200"/>
            <a:ext cx="8534400" cy="5156200"/>
          </a:xfrm>
          <a:prstGeom prst="rect">
            <a:avLst/>
          </a:prstGeom>
          <a:blipFill rotWithShape="1">
            <a:blip r:embed="rId3">
              <a:alphaModFix/>
            </a:blip>
            <a:stretch>
              <a:fillRect b="0" l="-743" r="-148" t="-736"/>
            </a:stretch>
          </a:blip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latin typeface="Calibri"/>
                <a:ea typeface="Calibri"/>
                <a:cs typeface="Calibri"/>
                <a:sym typeface="Calibri"/>
              </a:rPr>
              <a:t> </a:t>
            </a:r>
            <a:endParaRPr/>
          </a:p>
        </p:txBody>
      </p:sp>
      <p:sp>
        <p:nvSpPr>
          <p:cNvPr id="726" name="Shape 7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727" name="Shape 727"/>
          <p:cNvPicPr preferRelativeResize="0"/>
          <p:nvPr/>
        </p:nvPicPr>
        <p:blipFill rotWithShape="1">
          <a:blip r:embed="rId4">
            <a:alphaModFix/>
          </a:blip>
          <a:srcRect b="0" l="0" r="0" t="0"/>
          <a:stretch/>
        </p:blipFill>
        <p:spPr>
          <a:xfrm>
            <a:off x="706055" y="1578281"/>
            <a:ext cx="7731889" cy="454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33" name="Shape 733"/>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34" name="Shape 73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35" name="Shape 73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41" name="Shape 741"/>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42" name="Shape 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43" name="Shape 74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44" name="Shape 744"/>
          <p:cNvGrpSpPr/>
          <p:nvPr/>
        </p:nvGrpSpPr>
        <p:grpSpPr>
          <a:xfrm>
            <a:off x="583518" y="2781936"/>
            <a:ext cx="772168" cy="2298959"/>
            <a:chOff x="583518" y="2781936"/>
            <a:chExt cx="772168" cy="2298959"/>
          </a:xfrm>
        </p:grpSpPr>
        <p:sp>
          <p:nvSpPr>
            <p:cNvPr id="745" name="Shape 74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46" name="Shape 746"/>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747" name="Shape 747"/>
            <p:cNvCxnSpPr>
              <a:endCxn id="745" idx="2"/>
            </p:cNvCxnSpPr>
            <p:nvPr/>
          </p:nvCxnSpPr>
          <p:spPr>
            <a:xfrm flipH="1" rot="10800000">
              <a:off x="583518" y="3217594"/>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48" name="Shape 748"/>
            <p:cNvCxnSpPr>
              <a:endCxn id="746" idx="0"/>
            </p:cNvCxnSpPr>
            <p:nvPr/>
          </p:nvCxnSpPr>
          <p:spPr>
            <a:xfrm>
              <a:off x="583518" y="4149037"/>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54" name="Shape 7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55" name="Shape 7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56" name="Shape 756"/>
          <p:cNvGrpSpPr/>
          <p:nvPr/>
        </p:nvGrpSpPr>
        <p:grpSpPr>
          <a:xfrm>
            <a:off x="1355686" y="2516395"/>
            <a:ext cx="1510733" cy="2818756"/>
            <a:chOff x="1355686" y="2516395"/>
            <a:chExt cx="1510733" cy="2818756"/>
          </a:xfrm>
        </p:grpSpPr>
        <p:sp>
          <p:nvSpPr>
            <p:cNvPr id="757" name="Shape 7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58" name="Shape 7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59" name="Shape 7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60" name="Shape 7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61" name="Shape 761"/>
            <p:cNvCxnSpPr>
              <a:stCxn id="762" idx="3"/>
              <a:endCxn id="7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3" name="Shape 763"/>
            <p:cNvCxnSpPr>
              <a:stCxn id="762" idx="3"/>
              <a:endCxn id="7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4" name="Shape 764"/>
            <p:cNvCxnSpPr>
              <a:stCxn id="765" idx="3"/>
              <a:endCxn id="7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6" name="Shape 766"/>
            <p:cNvCxnSpPr>
              <a:stCxn id="765" idx="3"/>
              <a:endCxn id="7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67" name="Shape 76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68" name="Shape 768"/>
          <p:cNvGrpSpPr/>
          <p:nvPr/>
        </p:nvGrpSpPr>
        <p:grpSpPr>
          <a:xfrm>
            <a:off x="583556" y="2781936"/>
            <a:ext cx="772130" cy="2298959"/>
            <a:chOff x="583556" y="2781936"/>
            <a:chExt cx="772130" cy="2298959"/>
          </a:xfrm>
        </p:grpSpPr>
        <p:sp>
          <p:nvSpPr>
            <p:cNvPr id="762" name="Shape 7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the</a:t>
              </a:r>
              <a:endParaRPr/>
            </a:p>
          </p:txBody>
        </p:sp>
        <p:sp>
          <p:nvSpPr>
            <p:cNvPr id="765" name="Shape 7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a:t>
              </a:r>
              <a:endParaRPr/>
            </a:p>
          </p:txBody>
        </p:sp>
        <p:cxnSp>
          <p:nvCxnSpPr>
            <p:cNvPr id="769" name="Shape 769"/>
            <p:cNvCxnSpPr>
              <a:stCxn id="767" idx="0"/>
              <a:endCxn id="7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70" name="Shape 770"/>
            <p:cNvCxnSpPr>
              <a:stCxn id="767" idx="2"/>
              <a:endCxn id="7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76" name="Shape 77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77" name="Shape 77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78" name="Shape 778"/>
          <p:cNvGrpSpPr/>
          <p:nvPr/>
        </p:nvGrpSpPr>
        <p:grpSpPr>
          <a:xfrm>
            <a:off x="1355686" y="2516395"/>
            <a:ext cx="1510733" cy="2818756"/>
            <a:chOff x="1355686" y="2516395"/>
            <a:chExt cx="1510733" cy="2818756"/>
          </a:xfrm>
        </p:grpSpPr>
        <p:sp>
          <p:nvSpPr>
            <p:cNvPr id="779" name="Shape 77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0" name="Shape 78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81" name="Shape 78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2" name="Shape 78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83" name="Shape 783"/>
            <p:cNvCxnSpPr>
              <a:stCxn id="784" idx="3"/>
              <a:endCxn id="77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5" name="Shape 785"/>
            <p:cNvCxnSpPr>
              <a:stCxn id="784" idx="3"/>
              <a:endCxn id="78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6" name="Shape 786"/>
            <p:cNvCxnSpPr>
              <a:stCxn id="787" idx="3"/>
              <a:endCxn id="78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8" name="Shape 788"/>
            <p:cNvCxnSpPr>
              <a:stCxn id="787" idx="3"/>
              <a:endCxn id="78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789" name="Shape 789"/>
          <p:cNvGrpSpPr/>
          <p:nvPr/>
        </p:nvGrpSpPr>
        <p:grpSpPr>
          <a:xfrm>
            <a:off x="2866419" y="2221881"/>
            <a:ext cx="1455030" cy="2845076"/>
            <a:chOff x="2866419" y="2221881"/>
            <a:chExt cx="1455030" cy="2845076"/>
          </a:xfrm>
        </p:grpSpPr>
        <p:sp>
          <p:nvSpPr>
            <p:cNvPr id="790" name="Shape 79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791" name="Shape 79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792" name="Shape 79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793" name="Shape 79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794" name="Shape 794"/>
            <p:cNvCxnSpPr>
              <a:stCxn id="779" idx="3"/>
              <a:endCxn id="79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5" name="Shape 795"/>
            <p:cNvCxnSpPr>
              <a:stCxn id="779" idx="3"/>
              <a:endCxn id="79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6" name="Shape 796"/>
            <p:cNvCxnSpPr>
              <a:stCxn id="781" idx="3"/>
              <a:endCxn id="79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7" name="Shape 797"/>
            <p:cNvCxnSpPr>
              <a:stCxn id="781" idx="3"/>
              <a:endCxn id="79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98" name="Shape 79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99" name="Shape 799"/>
          <p:cNvGrpSpPr/>
          <p:nvPr/>
        </p:nvGrpSpPr>
        <p:grpSpPr>
          <a:xfrm>
            <a:off x="583556" y="2781936"/>
            <a:ext cx="772130" cy="2298959"/>
            <a:chOff x="583556" y="2781936"/>
            <a:chExt cx="772130" cy="2298959"/>
          </a:xfrm>
        </p:grpSpPr>
        <p:sp>
          <p:nvSpPr>
            <p:cNvPr id="784" name="Shape 78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87" name="Shape 78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00" name="Shape 800"/>
            <p:cNvCxnSpPr>
              <a:stCxn id="798" idx="0"/>
              <a:endCxn id="78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01" name="Shape 801"/>
            <p:cNvCxnSpPr>
              <a:stCxn id="798" idx="2"/>
              <a:endCxn id="78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07" name="Shape 80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08" name="Shape 80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09" name="Shape 809"/>
          <p:cNvGrpSpPr/>
          <p:nvPr/>
        </p:nvGrpSpPr>
        <p:grpSpPr>
          <a:xfrm>
            <a:off x="1355686" y="2516395"/>
            <a:ext cx="1510733" cy="2818756"/>
            <a:chOff x="1355686" y="2516395"/>
            <a:chExt cx="1510733" cy="2818756"/>
          </a:xfrm>
        </p:grpSpPr>
        <p:sp>
          <p:nvSpPr>
            <p:cNvPr id="810" name="Shape 81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1" name="Shape 81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12" name="Shape 81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3" name="Shape 81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14" name="Shape 814"/>
            <p:cNvCxnSpPr>
              <a:stCxn id="815" idx="3"/>
              <a:endCxn id="81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6" name="Shape 816"/>
            <p:cNvCxnSpPr>
              <a:stCxn id="815" idx="3"/>
              <a:endCxn id="81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7" name="Shape 817"/>
            <p:cNvCxnSpPr>
              <a:stCxn id="818" idx="3"/>
              <a:endCxn id="81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9" name="Shape 819"/>
            <p:cNvCxnSpPr>
              <a:stCxn id="818" idx="3"/>
              <a:endCxn id="81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0" name="Shape 820"/>
          <p:cNvGrpSpPr/>
          <p:nvPr/>
        </p:nvGrpSpPr>
        <p:grpSpPr>
          <a:xfrm>
            <a:off x="2866419" y="2221881"/>
            <a:ext cx="1455030" cy="2845076"/>
            <a:chOff x="2866419" y="2221881"/>
            <a:chExt cx="1455030" cy="2845076"/>
          </a:xfrm>
        </p:grpSpPr>
        <p:sp>
          <p:nvSpPr>
            <p:cNvPr id="821" name="Shape 82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are</a:t>
              </a:r>
              <a:endParaRPr/>
            </a:p>
          </p:txBody>
        </p:sp>
        <p:sp>
          <p:nvSpPr>
            <p:cNvPr id="822" name="Shape 82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don’t</a:t>
              </a:r>
              <a:endParaRPr/>
            </a:p>
          </p:txBody>
        </p:sp>
        <p:sp>
          <p:nvSpPr>
            <p:cNvPr id="823" name="Shape 82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24" name="Shape 82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25" name="Shape 825"/>
            <p:cNvCxnSpPr>
              <a:stCxn id="810" idx="3"/>
              <a:endCxn id="82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6" name="Shape 826"/>
            <p:cNvCxnSpPr>
              <a:stCxn id="810" idx="3"/>
              <a:endCxn id="82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7" name="Shape 827"/>
            <p:cNvCxnSpPr>
              <a:stCxn id="812" idx="3"/>
              <a:endCxn id="82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8" name="Shape 828"/>
            <p:cNvCxnSpPr>
              <a:stCxn id="812" idx="3"/>
              <a:endCxn id="82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9" name="Shape 829"/>
          <p:cNvGrpSpPr/>
          <p:nvPr/>
        </p:nvGrpSpPr>
        <p:grpSpPr>
          <a:xfrm>
            <a:off x="4321449" y="1491757"/>
            <a:ext cx="1540885" cy="2258427"/>
            <a:chOff x="4321449" y="1491757"/>
            <a:chExt cx="1540885" cy="2258427"/>
          </a:xfrm>
        </p:grpSpPr>
        <p:sp>
          <p:nvSpPr>
            <p:cNvPr id="830" name="Shape 83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31" name="Shape 83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832" name="Shape 83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833" name="Shape 83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34" name="Shape 834"/>
            <p:cNvCxnSpPr>
              <a:stCxn id="822" idx="3"/>
              <a:endCxn id="83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5" name="Shape 835"/>
            <p:cNvCxnSpPr>
              <a:stCxn id="822" idx="3"/>
              <a:endCxn id="83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6" name="Shape 836"/>
            <p:cNvCxnSpPr>
              <a:stCxn id="821" idx="3"/>
              <a:endCxn id="83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7" name="Shape 837"/>
            <p:cNvCxnSpPr>
              <a:stCxn id="821" idx="3"/>
              <a:endCxn id="83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38" name="Shape 83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39" name="Shape 839"/>
          <p:cNvGrpSpPr/>
          <p:nvPr/>
        </p:nvGrpSpPr>
        <p:grpSpPr>
          <a:xfrm>
            <a:off x="583556" y="2781936"/>
            <a:ext cx="772130" cy="2298959"/>
            <a:chOff x="583556" y="2781936"/>
            <a:chExt cx="772130" cy="2298959"/>
          </a:xfrm>
        </p:grpSpPr>
        <p:sp>
          <p:nvSpPr>
            <p:cNvPr id="815" name="Shape 81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18" name="Shape 81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40" name="Shape 840"/>
            <p:cNvCxnSpPr>
              <a:stCxn id="838" idx="0"/>
              <a:endCxn id="81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41" name="Shape 841"/>
            <p:cNvCxnSpPr>
              <a:stCxn id="838" idx="2"/>
              <a:endCxn id="81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Overview</a:t>
            </a:r>
            <a:endParaRPr/>
          </a:p>
        </p:txBody>
      </p:sp>
      <p:sp>
        <p:nvSpPr>
          <p:cNvPr id="102" name="Shape 10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Today we will: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task</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Machine Translation</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architecture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sequence-to-sequence</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technique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attention</a:t>
            </a:r>
            <a:endParaRPr/>
          </a:p>
        </p:txBody>
      </p:sp>
      <p:sp>
        <p:nvSpPr>
          <p:cNvPr id="103" name="Shape 10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04" name="Shape 104"/>
          <p:cNvGrpSpPr/>
          <p:nvPr/>
        </p:nvGrpSpPr>
        <p:grpSpPr>
          <a:xfrm>
            <a:off x="3901857" y="2429318"/>
            <a:ext cx="3686475" cy="1315572"/>
            <a:chOff x="3901857" y="2429318"/>
            <a:chExt cx="3686475" cy="1315572"/>
          </a:xfrm>
        </p:grpSpPr>
        <p:cxnSp>
          <p:nvCxnSpPr>
            <p:cNvPr id="105" name="Shape 105"/>
            <p:cNvCxnSpPr/>
            <p:nvPr/>
          </p:nvCxnSpPr>
          <p:spPr>
            <a:xfrm>
              <a:off x="3901857" y="2429318"/>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6" name="Shape 106"/>
            <p:cNvSpPr txBox="1"/>
            <p:nvPr/>
          </p:nvSpPr>
          <p:spPr>
            <a:xfrm>
              <a:off x="3966482" y="2838903"/>
              <a:ext cx="3621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the primary use-case of</a:t>
              </a:r>
              <a:endParaRPr/>
            </a:p>
          </p:txBody>
        </p:sp>
      </p:grpSp>
      <p:grpSp>
        <p:nvGrpSpPr>
          <p:cNvPr id="107" name="Shape 107"/>
          <p:cNvGrpSpPr/>
          <p:nvPr/>
        </p:nvGrpSpPr>
        <p:grpSpPr>
          <a:xfrm>
            <a:off x="3901857" y="4444701"/>
            <a:ext cx="2154559" cy="1315572"/>
            <a:chOff x="3901857" y="4444701"/>
            <a:chExt cx="2154559" cy="1315572"/>
          </a:xfrm>
        </p:grpSpPr>
        <p:cxnSp>
          <p:nvCxnSpPr>
            <p:cNvPr id="108" name="Shape 108"/>
            <p:cNvCxnSpPr/>
            <p:nvPr/>
          </p:nvCxnSpPr>
          <p:spPr>
            <a:xfrm>
              <a:off x="3901857" y="4444701"/>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9" name="Shape 109"/>
            <p:cNvSpPr txBox="1"/>
            <p:nvPr/>
          </p:nvSpPr>
          <p:spPr>
            <a:xfrm>
              <a:off x="3966482" y="4854286"/>
              <a:ext cx="20899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improved by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Shape 84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47" name="Shape 84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48" name="Shape 84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49" name="Shape 849"/>
          <p:cNvGrpSpPr/>
          <p:nvPr/>
        </p:nvGrpSpPr>
        <p:grpSpPr>
          <a:xfrm>
            <a:off x="1355686" y="2516395"/>
            <a:ext cx="1510733" cy="2818756"/>
            <a:chOff x="1355686" y="2516395"/>
            <a:chExt cx="1510733" cy="2818756"/>
          </a:xfrm>
        </p:grpSpPr>
        <p:sp>
          <p:nvSpPr>
            <p:cNvPr id="850" name="Shape 85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1" name="Shape 85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52" name="Shape 85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3" name="Shape 85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54" name="Shape 854"/>
            <p:cNvCxnSpPr>
              <a:stCxn id="855" idx="3"/>
              <a:endCxn id="85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6" name="Shape 856"/>
            <p:cNvCxnSpPr>
              <a:stCxn id="855" idx="3"/>
              <a:endCxn id="85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7" name="Shape 857"/>
            <p:cNvCxnSpPr>
              <a:stCxn id="858" idx="3"/>
              <a:endCxn id="85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9" name="Shape 859"/>
            <p:cNvCxnSpPr>
              <a:stCxn id="858" idx="3"/>
              <a:endCxn id="85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0" name="Shape 860"/>
          <p:cNvGrpSpPr/>
          <p:nvPr/>
        </p:nvGrpSpPr>
        <p:grpSpPr>
          <a:xfrm>
            <a:off x="2866419" y="2221881"/>
            <a:ext cx="1455030" cy="2845076"/>
            <a:chOff x="2866419" y="2221881"/>
            <a:chExt cx="1455030" cy="2845076"/>
          </a:xfrm>
        </p:grpSpPr>
        <p:sp>
          <p:nvSpPr>
            <p:cNvPr id="861" name="Shape 86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862" name="Shape 86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863" name="Shape 86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64" name="Shape 86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65" name="Shape 865"/>
            <p:cNvCxnSpPr>
              <a:stCxn id="850" idx="3"/>
              <a:endCxn id="86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6" name="Shape 866"/>
            <p:cNvCxnSpPr>
              <a:stCxn id="850" idx="3"/>
              <a:endCxn id="86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7" name="Shape 867"/>
            <p:cNvCxnSpPr>
              <a:stCxn id="852" idx="3"/>
              <a:endCxn id="86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8" name="Shape 868"/>
            <p:cNvCxnSpPr>
              <a:stCxn id="852" idx="3"/>
              <a:endCxn id="86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9" name="Shape 869"/>
          <p:cNvGrpSpPr/>
          <p:nvPr/>
        </p:nvGrpSpPr>
        <p:grpSpPr>
          <a:xfrm>
            <a:off x="4321449" y="1491757"/>
            <a:ext cx="1540885" cy="2258427"/>
            <a:chOff x="4321449" y="1491757"/>
            <a:chExt cx="1540885" cy="2258427"/>
          </a:xfrm>
        </p:grpSpPr>
        <p:sp>
          <p:nvSpPr>
            <p:cNvPr id="870" name="Shape 87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71" name="Shape 87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not</a:t>
              </a:r>
              <a:endParaRPr/>
            </a:p>
          </p:txBody>
        </p:sp>
        <p:sp>
          <p:nvSpPr>
            <p:cNvPr id="872" name="Shape 87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have</a:t>
              </a:r>
              <a:endParaRPr/>
            </a:p>
          </p:txBody>
        </p:sp>
        <p:sp>
          <p:nvSpPr>
            <p:cNvPr id="873" name="Shape 87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74" name="Shape 874"/>
            <p:cNvCxnSpPr>
              <a:stCxn id="862" idx="3"/>
              <a:endCxn id="87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5" name="Shape 875"/>
            <p:cNvCxnSpPr>
              <a:stCxn id="862" idx="3"/>
              <a:endCxn id="87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6" name="Shape 876"/>
            <p:cNvCxnSpPr>
              <a:stCxn id="861" idx="3"/>
              <a:endCxn id="87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7" name="Shape 877"/>
            <p:cNvCxnSpPr>
              <a:stCxn id="861" idx="3"/>
              <a:endCxn id="87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78" name="Shape 878"/>
          <p:cNvGrpSpPr/>
          <p:nvPr/>
        </p:nvGrpSpPr>
        <p:grpSpPr>
          <a:xfrm>
            <a:off x="5836534" y="1793890"/>
            <a:ext cx="1566685" cy="2355069"/>
            <a:chOff x="5836534" y="1793890"/>
            <a:chExt cx="1566685" cy="2355069"/>
          </a:xfrm>
        </p:grpSpPr>
        <p:sp>
          <p:nvSpPr>
            <p:cNvPr id="879" name="Shape 879"/>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880" name="Shape 880"/>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881" name="Shape 881"/>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any</a:t>
              </a:r>
              <a:endParaRPr/>
            </a:p>
          </p:txBody>
        </p:sp>
        <p:sp>
          <p:nvSpPr>
            <p:cNvPr id="882" name="Shape 882"/>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883" name="Shape 883"/>
            <p:cNvCxnSpPr>
              <a:stCxn id="871" idx="3"/>
              <a:endCxn id="879"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4" name="Shape 884"/>
            <p:cNvCxnSpPr>
              <a:stCxn id="871" idx="3"/>
              <a:endCxn id="880"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5" name="Shape 885"/>
            <p:cNvCxnSpPr>
              <a:stCxn id="872" idx="3"/>
              <a:endCxn id="881"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6" name="Shape 886"/>
            <p:cNvCxnSpPr>
              <a:stCxn id="872" idx="3"/>
              <a:endCxn id="882"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87" name="Shape 88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88" name="Shape 888"/>
          <p:cNvGrpSpPr/>
          <p:nvPr/>
        </p:nvGrpSpPr>
        <p:grpSpPr>
          <a:xfrm>
            <a:off x="583556" y="2781936"/>
            <a:ext cx="772130" cy="2298959"/>
            <a:chOff x="583556" y="2781936"/>
            <a:chExt cx="772130" cy="2298959"/>
          </a:xfrm>
        </p:grpSpPr>
        <p:sp>
          <p:nvSpPr>
            <p:cNvPr id="855" name="Shape 85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58" name="Shape 85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89" name="Shape 889"/>
            <p:cNvCxnSpPr>
              <a:stCxn id="887" idx="0"/>
              <a:endCxn id="85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90" name="Shape 890"/>
            <p:cNvCxnSpPr>
              <a:stCxn id="887" idx="2"/>
              <a:endCxn id="85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Shape 89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96" name="Shape 89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97" name="Shape 89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98" name="Shape 898"/>
          <p:cNvGrpSpPr/>
          <p:nvPr/>
        </p:nvGrpSpPr>
        <p:grpSpPr>
          <a:xfrm>
            <a:off x="1355686" y="2516395"/>
            <a:ext cx="1510733" cy="2818756"/>
            <a:chOff x="1355686" y="2516395"/>
            <a:chExt cx="1510733" cy="2818756"/>
          </a:xfrm>
        </p:grpSpPr>
        <p:sp>
          <p:nvSpPr>
            <p:cNvPr id="899" name="Shape 89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0" name="Shape 90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01" name="Shape 90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2" name="Shape 90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03" name="Shape 903"/>
            <p:cNvCxnSpPr>
              <a:stCxn id="904" idx="3"/>
              <a:endCxn id="89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5" name="Shape 905"/>
            <p:cNvCxnSpPr>
              <a:stCxn id="904" idx="3"/>
              <a:endCxn id="90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6" name="Shape 906"/>
            <p:cNvCxnSpPr>
              <a:stCxn id="907" idx="3"/>
              <a:endCxn id="90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8" name="Shape 908"/>
            <p:cNvCxnSpPr>
              <a:stCxn id="907" idx="3"/>
              <a:endCxn id="90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09" name="Shape 909"/>
          <p:cNvGrpSpPr/>
          <p:nvPr/>
        </p:nvGrpSpPr>
        <p:grpSpPr>
          <a:xfrm>
            <a:off x="2866419" y="2221881"/>
            <a:ext cx="1455030" cy="2845076"/>
            <a:chOff x="2866419" y="2221881"/>
            <a:chExt cx="1455030" cy="2845076"/>
          </a:xfrm>
        </p:grpSpPr>
        <p:sp>
          <p:nvSpPr>
            <p:cNvPr id="910" name="Shape 91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11" name="Shape 91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912" name="Shape 91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13" name="Shape 91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14" name="Shape 914"/>
            <p:cNvCxnSpPr>
              <a:stCxn id="899" idx="3"/>
              <a:endCxn id="91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5" name="Shape 915"/>
            <p:cNvCxnSpPr>
              <a:stCxn id="899" idx="3"/>
              <a:endCxn id="91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6" name="Shape 916"/>
            <p:cNvCxnSpPr>
              <a:stCxn id="901" idx="3"/>
              <a:endCxn id="91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7" name="Shape 917"/>
            <p:cNvCxnSpPr>
              <a:stCxn id="901" idx="3"/>
              <a:endCxn id="91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18" name="Shape 918"/>
          <p:cNvGrpSpPr/>
          <p:nvPr/>
        </p:nvGrpSpPr>
        <p:grpSpPr>
          <a:xfrm>
            <a:off x="4321449" y="1491757"/>
            <a:ext cx="1540885" cy="2258427"/>
            <a:chOff x="4321449" y="1491757"/>
            <a:chExt cx="1540885" cy="2258427"/>
          </a:xfrm>
        </p:grpSpPr>
        <p:sp>
          <p:nvSpPr>
            <p:cNvPr id="919" name="Shape 919"/>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20" name="Shape 920"/>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21" name="Shape 921"/>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922" name="Shape 922"/>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23" name="Shape 923"/>
            <p:cNvCxnSpPr>
              <a:stCxn id="911" idx="3"/>
              <a:endCxn id="921"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4" name="Shape 924"/>
            <p:cNvCxnSpPr>
              <a:stCxn id="911" idx="3"/>
              <a:endCxn id="922"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5" name="Shape 925"/>
            <p:cNvCxnSpPr>
              <a:stCxn id="910" idx="3"/>
              <a:endCxn id="920"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6" name="Shape 926"/>
            <p:cNvCxnSpPr>
              <a:stCxn id="910" idx="3"/>
              <a:endCxn id="919"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27" name="Shape 927"/>
          <p:cNvGrpSpPr/>
          <p:nvPr/>
        </p:nvGrpSpPr>
        <p:grpSpPr>
          <a:xfrm>
            <a:off x="5836534" y="1793890"/>
            <a:ext cx="1566685" cy="2355069"/>
            <a:chOff x="5836534" y="1793890"/>
            <a:chExt cx="1566685" cy="2355069"/>
          </a:xfrm>
        </p:grpSpPr>
        <p:sp>
          <p:nvSpPr>
            <p:cNvPr id="928" name="Shape 928"/>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29" name="Shape 929"/>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30" name="Shape 930"/>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any</a:t>
              </a:r>
              <a:endParaRPr/>
            </a:p>
          </p:txBody>
        </p:sp>
        <p:sp>
          <p:nvSpPr>
            <p:cNvPr id="931" name="Shape 931"/>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enough</a:t>
              </a:r>
              <a:endParaRPr/>
            </a:p>
          </p:txBody>
        </p:sp>
        <p:cxnSp>
          <p:nvCxnSpPr>
            <p:cNvPr id="932" name="Shape 932"/>
            <p:cNvCxnSpPr>
              <a:stCxn id="920" idx="3"/>
              <a:endCxn id="928"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3" name="Shape 933"/>
            <p:cNvCxnSpPr>
              <a:stCxn id="920" idx="3"/>
              <a:endCxn id="929"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4" name="Shape 934"/>
            <p:cNvCxnSpPr>
              <a:stCxn id="921" idx="3"/>
              <a:endCxn id="930"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5" name="Shape 935"/>
            <p:cNvCxnSpPr>
              <a:stCxn id="921" idx="3"/>
              <a:endCxn id="931"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36" name="Shape 936"/>
          <p:cNvGrpSpPr/>
          <p:nvPr/>
        </p:nvGrpSpPr>
        <p:grpSpPr>
          <a:xfrm>
            <a:off x="7403219" y="2516395"/>
            <a:ext cx="1601892" cy="2442068"/>
            <a:chOff x="7403219" y="2516395"/>
            <a:chExt cx="1601892" cy="2442068"/>
          </a:xfrm>
        </p:grpSpPr>
        <p:sp>
          <p:nvSpPr>
            <p:cNvPr id="937" name="Shape 937"/>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38" name="Shape 938"/>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39" name="Shape 939"/>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40" name="Shape 940"/>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41" name="Shape 941"/>
            <p:cNvCxnSpPr>
              <a:stCxn id="930" idx="3"/>
              <a:endCxn id="937"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2" name="Shape 942"/>
            <p:cNvCxnSpPr>
              <a:stCxn id="930" idx="3"/>
              <a:endCxn id="938"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3" name="Shape 943"/>
            <p:cNvCxnSpPr>
              <a:stCxn id="931" idx="3"/>
              <a:endCxn id="939"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4" name="Shape 944"/>
            <p:cNvCxnSpPr>
              <a:stCxn id="931" idx="3"/>
              <a:endCxn id="940"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945" name="Shape 94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946" name="Shape 946"/>
          <p:cNvGrpSpPr/>
          <p:nvPr/>
        </p:nvGrpSpPr>
        <p:grpSpPr>
          <a:xfrm>
            <a:off x="583556" y="2781936"/>
            <a:ext cx="772130" cy="2298959"/>
            <a:chOff x="583556" y="2781936"/>
            <a:chExt cx="772130" cy="2298959"/>
          </a:xfrm>
        </p:grpSpPr>
        <p:sp>
          <p:nvSpPr>
            <p:cNvPr id="904" name="Shape 90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907" name="Shape 90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947" name="Shape 947"/>
            <p:cNvCxnSpPr>
              <a:stCxn id="945" idx="0"/>
              <a:endCxn id="90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8" name="Shape 948"/>
            <p:cNvCxnSpPr>
              <a:stCxn id="945" idx="2"/>
              <a:endCxn id="90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954" name="Shape 9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955" name="Shape 9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956" name="Shape 956"/>
          <p:cNvGrpSpPr/>
          <p:nvPr/>
        </p:nvGrpSpPr>
        <p:grpSpPr>
          <a:xfrm>
            <a:off x="1355686" y="2516395"/>
            <a:ext cx="1510733" cy="2818756"/>
            <a:chOff x="1355686" y="2516395"/>
            <a:chExt cx="1510733" cy="2818756"/>
          </a:xfrm>
        </p:grpSpPr>
        <p:sp>
          <p:nvSpPr>
            <p:cNvPr id="957" name="Shape 9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poor</a:t>
              </a:r>
              <a:endParaRPr/>
            </a:p>
          </p:txBody>
        </p:sp>
        <p:sp>
          <p:nvSpPr>
            <p:cNvPr id="958" name="Shape 9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59" name="Shape 9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60" name="Shape 9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61" name="Shape 961"/>
            <p:cNvCxnSpPr>
              <a:stCxn id="962" idx="3"/>
              <a:endCxn id="9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3" name="Shape 963"/>
            <p:cNvCxnSpPr>
              <a:stCxn id="962" idx="3"/>
              <a:endCxn id="9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4" name="Shape 964"/>
            <p:cNvCxnSpPr>
              <a:stCxn id="965" idx="3"/>
              <a:endCxn id="9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6" name="Shape 966"/>
            <p:cNvCxnSpPr>
              <a:stCxn id="965" idx="3"/>
              <a:endCxn id="9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67" name="Shape 967"/>
          <p:cNvGrpSpPr/>
          <p:nvPr/>
        </p:nvGrpSpPr>
        <p:grpSpPr>
          <a:xfrm>
            <a:off x="2866419" y="2221881"/>
            <a:ext cx="1455030" cy="2845076"/>
            <a:chOff x="2866419" y="2221881"/>
            <a:chExt cx="1455030" cy="2845076"/>
          </a:xfrm>
        </p:grpSpPr>
        <p:sp>
          <p:nvSpPr>
            <p:cNvPr id="968" name="Shape 968"/>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69" name="Shape 969"/>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don’t</a:t>
              </a:r>
              <a:endParaRPr/>
            </a:p>
          </p:txBody>
        </p:sp>
        <p:sp>
          <p:nvSpPr>
            <p:cNvPr id="970" name="Shape 970"/>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71" name="Shape 971"/>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72" name="Shape 972"/>
            <p:cNvCxnSpPr>
              <a:stCxn id="957" idx="3"/>
              <a:endCxn id="968"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3" name="Shape 973"/>
            <p:cNvCxnSpPr>
              <a:stCxn id="957" idx="3"/>
              <a:endCxn id="969"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4" name="Shape 974"/>
            <p:cNvCxnSpPr>
              <a:stCxn id="959" idx="3"/>
              <a:endCxn id="970"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5" name="Shape 975"/>
            <p:cNvCxnSpPr>
              <a:stCxn id="959" idx="3"/>
              <a:endCxn id="971"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76" name="Shape 976"/>
          <p:cNvGrpSpPr/>
          <p:nvPr/>
        </p:nvGrpSpPr>
        <p:grpSpPr>
          <a:xfrm>
            <a:off x="4321449" y="1491757"/>
            <a:ext cx="1540885" cy="2258427"/>
            <a:chOff x="4321449" y="1491757"/>
            <a:chExt cx="1540885" cy="2258427"/>
          </a:xfrm>
        </p:grpSpPr>
        <p:sp>
          <p:nvSpPr>
            <p:cNvPr id="977" name="Shape 977"/>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78" name="Shape 978"/>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79" name="Shape 979"/>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have</a:t>
              </a:r>
              <a:endParaRPr/>
            </a:p>
          </p:txBody>
        </p:sp>
        <p:sp>
          <p:nvSpPr>
            <p:cNvPr id="980" name="Shape 980"/>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81" name="Shape 981"/>
            <p:cNvCxnSpPr>
              <a:stCxn id="969" idx="3"/>
              <a:endCxn id="979"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2" name="Shape 982"/>
            <p:cNvCxnSpPr>
              <a:stCxn id="969" idx="3"/>
              <a:endCxn id="980"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3" name="Shape 983"/>
            <p:cNvCxnSpPr>
              <a:stCxn id="968" idx="3"/>
              <a:endCxn id="978"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4" name="Shape 984"/>
            <p:cNvCxnSpPr>
              <a:stCxn id="968" idx="3"/>
              <a:endCxn id="977"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85" name="Shape 985"/>
          <p:cNvGrpSpPr/>
          <p:nvPr/>
        </p:nvGrpSpPr>
        <p:grpSpPr>
          <a:xfrm>
            <a:off x="5836534" y="1793890"/>
            <a:ext cx="1566685" cy="2355069"/>
            <a:chOff x="5836534" y="1793890"/>
            <a:chExt cx="1566685" cy="2355069"/>
          </a:xfrm>
        </p:grpSpPr>
        <p:sp>
          <p:nvSpPr>
            <p:cNvPr id="986" name="Shape 986"/>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87" name="Shape 987"/>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88" name="Shape 988"/>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any</a:t>
              </a:r>
              <a:endParaRPr/>
            </a:p>
          </p:txBody>
        </p:sp>
        <p:sp>
          <p:nvSpPr>
            <p:cNvPr id="989" name="Shape 989"/>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990" name="Shape 990"/>
            <p:cNvCxnSpPr>
              <a:stCxn id="978" idx="3"/>
              <a:endCxn id="986"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1" name="Shape 991"/>
            <p:cNvCxnSpPr>
              <a:stCxn id="978" idx="3"/>
              <a:endCxn id="987"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2" name="Shape 992"/>
            <p:cNvCxnSpPr>
              <a:stCxn id="979" idx="3"/>
              <a:endCxn id="988"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3" name="Shape 993"/>
            <p:cNvCxnSpPr>
              <a:stCxn id="979" idx="3"/>
              <a:endCxn id="989"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94" name="Shape 994"/>
          <p:cNvGrpSpPr/>
          <p:nvPr/>
        </p:nvGrpSpPr>
        <p:grpSpPr>
          <a:xfrm>
            <a:off x="7403219" y="2516395"/>
            <a:ext cx="1601892" cy="2442068"/>
            <a:chOff x="7403219" y="2516395"/>
            <a:chExt cx="1601892" cy="2442068"/>
          </a:xfrm>
        </p:grpSpPr>
        <p:sp>
          <p:nvSpPr>
            <p:cNvPr id="995" name="Shape 995"/>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money</a:t>
              </a:r>
              <a:endParaRPr/>
            </a:p>
          </p:txBody>
        </p:sp>
        <p:sp>
          <p:nvSpPr>
            <p:cNvPr id="996" name="Shape 996"/>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97" name="Shape 997"/>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98" name="Shape 998"/>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99" name="Shape 999"/>
            <p:cNvCxnSpPr>
              <a:stCxn id="988" idx="3"/>
              <a:endCxn id="995"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0" name="Shape 1000"/>
            <p:cNvCxnSpPr>
              <a:stCxn id="988" idx="3"/>
              <a:endCxn id="996"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1" name="Shape 1001"/>
            <p:cNvCxnSpPr>
              <a:stCxn id="989" idx="3"/>
              <a:endCxn id="997"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2" name="Shape 1002"/>
            <p:cNvCxnSpPr>
              <a:stCxn id="989" idx="3"/>
              <a:endCxn id="998"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1003" name="Shape 100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&lt;START&gt;</a:t>
            </a:r>
            <a:endParaRPr/>
          </a:p>
        </p:txBody>
      </p:sp>
      <p:grpSp>
        <p:nvGrpSpPr>
          <p:cNvPr id="1004" name="Shape 1004"/>
          <p:cNvGrpSpPr/>
          <p:nvPr/>
        </p:nvGrpSpPr>
        <p:grpSpPr>
          <a:xfrm>
            <a:off x="583556" y="2781936"/>
            <a:ext cx="772130" cy="2298959"/>
            <a:chOff x="583556" y="2781936"/>
            <a:chExt cx="772130" cy="2298959"/>
          </a:xfrm>
        </p:grpSpPr>
        <p:sp>
          <p:nvSpPr>
            <p:cNvPr id="962" name="Shape 9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the</a:t>
              </a:r>
              <a:endParaRPr/>
            </a:p>
          </p:txBody>
        </p:sp>
        <p:sp>
          <p:nvSpPr>
            <p:cNvPr id="965" name="Shape 9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1005" name="Shape 1005"/>
            <p:cNvCxnSpPr>
              <a:stCxn id="1003" idx="0"/>
              <a:endCxn id="9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6" name="Shape 1006"/>
            <p:cNvCxnSpPr>
              <a:stCxn id="1003" idx="2"/>
              <a:endCxn id="9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B050"/>
                </a:solidFill>
                <a:latin typeface="Calibri"/>
                <a:ea typeface="Calibri"/>
                <a:cs typeface="Calibri"/>
                <a:sym typeface="Calibri"/>
              </a:rPr>
              <a:t>Advantages</a:t>
            </a:r>
            <a:r>
              <a:rPr b="1" i="0" lang="en-US" sz="3200" u="none" cap="none" strike="noStrike">
                <a:solidFill>
                  <a:srgbClr val="3A85FE"/>
                </a:solidFill>
                <a:latin typeface="Calibri"/>
                <a:ea typeface="Calibri"/>
                <a:cs typeface="Calibri"/>
                <a:sym typeface="Calibri"/>
              </a:rPr>
              <a:t> of NMT</a:t>
            </a:r>
            <a:endParaRPr/>
          </a:p>
        </p:txBody>
      </p:sp>
      <p:sp>
        <p:nvSpPr>
          <p:cNvPr id="1013" name="Shape 101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 NMT has many </a:t>
            </a:r>
            <a:r>
              <a:rPr b="0" i="0" lang="en-US" sz="2400" u="none" cap="none" strike="noStrike">
                <a:solidFill>
                  <a:srgbClr val="00B050"/>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a:t>
            </a:r>
            <a:r>
              <a:rPr b="0" i="0" lang="en-US" sz="2400" u="none" cap="none" strike="noStrike">
                <a:solidFill>
                  <a:srgbClr val="00B050"/>
                </a:solidFill>
                <a:latin typeface="Calibri"/>
                <a:ea typeface="Calibri"/>
                <a:cs typeface="Calibri"/>
                <a:sym typeface="Calibri"/>
              </a:rPr>
              <a:t>performance</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More </a:t>
            </a:r>
            <a:r>
              <a:rPr b="0" i="0" lang="en-US" sz="2200" u="none" cap="none" strike="noStrike">
                <a:solidFill>
                  <a:srgbClr val="00B050"/>
                </a:solidFill>
                <a:latin typeface="Calibri"/>
                <a:ea typeface="Calibri"/>
                <a:cs typeface="Calibri"/>
                <a:sym typeface="Calibri"/>
              </a:rPr>
              <a:t>fluent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context</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phrase similarities</a:t>
            </a:r>
            <a:br>
              <a:rPr b="0" i="0" lang="en-US" sz="2400" u="none" cap="none" strike="noStrike">
                <a:solidFill>
                  <a:srgbClr val="00B050"/>
                </a:solidFill>
                <a:latin typeface="Calibri"/>
                <a:ea typeface="Calibri"/>
                <a:cs typeface="Calibri"/>
                <a:sym typeface="Calibri"/>
              </a:rPr>
            </a:br>
            <a:endParaRPr b="0" i="0" sz="2400" u="none" cap="none" strike="noStrike">
              <a:solidFill>
                <a:srgbClr val="00B050"/>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 </a:t>
            </a:r>
            <a:r>
              <a:rPr b="0" i="0" lang="en-US" sz="2400" u="none" cap="none" strike="noStrike">
                <a:solidFill>
                  <a:srgbClr val="00B050"/>
                </a:solidFill>
                <a:latin typeface="Calibri"/>
                <a:ea typeface="Calibri"/>
                <a:cs typeface="Calibri"/>
                <a:sym typeface="Calibri"/>
              </a:rPr>
              <a:t>single neural network</a:t>
            </a:r>
            <a:r>
              <a:rPr b="0" i="0" lang="en-US" sz="2400" u="none" cap="none" strike="noStrike">
                <a:solidFill>
                  <a:schemeClr val="dk1"/>
                </a:solidFill>
                <a:latin typeface="Calibri"/>
                <a:ea typeface="Calibri"/>
                <a:cs typeface="Calibri"/>
                <a:sym typeface="Calibri"/>
              </a:rPr>
              <a:t> to be optimized end-to-end</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subcomponents to be individually optimized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Requires much </a:t>
            </a:r>
            <a:r>
              <a:rPr b="0" i="0" lang="en-US" sz="2400" u="none" cap="none" strike="noStrike">
                <a:solidFill>
                  <a:srgbClr val="00B050"/>
                </a:solidFill>
                <a:latin typeface="Calibri"/>
                <a:ea typeface="Calibri"/>
                <a:cs typeface="Calibri"/>
                <a:sym typeface="Calibri"/>
              </a:rPr>
              <a:t>less human engineering effort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feature engineering</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Same method for all language pairs</a:t>
            </a:r>
            <a:endParaRPr/>
          </a:p>
        </p:txBody>
      </p:sp>
      <p:sp>
        <p:nvSpPr>
          <p:cNvPr id="1014" name="Shape 101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1" name="Shape 102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22" name="Shape 102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Shape 10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9" name="Shape 1029"/>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0" lvl="1" marL="0" marR="0" rtl="0" algn="l">
              <a:spcBef>
                <a:spcPts val="480"/>
              </a:spcBef>
              <a:spcAft>
                <a:spcPts val="0"/>
              </a:spcAft>
              <a:buClr>
                <a:srgbClr val="3A85FE"/>
              </a:buClr>
              <a:buSzPts val="2400"/>
              <a:buFont typeface="Times"/>
              <a:buNone/>
            </a:pPr>
            <a:r>
              <a:t/>
            </a:r>
            <a:endParaRPr/>
          </a:p>
          <a:p>
            <a:pPr indent="0" lvl="1" marL="0" marR="0" rtl="0" algn="l">
              <a:spcBef>
                <a:spcPts val="480"/>
              </a:spcBef>
              <a:spcAft>
                <a:spcPts val="0"/>
              </a:spcAft>
              <a:buClr>
                <a:srgbClr val="3A85FE"/>
              </a:buClr>
              <a:buSzPts val="2400"/>
              <a:buFont typeface="Times"/>
              <a:buNone/>
            </a:pPr>
            <a:r>
              <a:rPr b="1" lang="en-US" sz="3000">
                <a:solidFill>
                  <a:srgbClr val="C00000"/>
                </a:solidFill>
              </a:rPr>
              <a:t>SMT is still very much in use!</a:t>
            </a:r>
            <a:endParaRPr b="1" sz="3000">
              <a:solidFill>
                <a:srgbClr val="C00000"/>
              </a:solidFill>
            </a:endParaRPr>
          </a:p>
        </p:txBody>
      </p:sp>
      <p:sp>
        <p:nvSpPr>
          <p:cNvPr id="1030" name="Shape 10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Shape 103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How do we evaluate Machine Translation?</a:t>
            </a:r>
            <a:endParaRPr/>
          </a:p>
        </p:txBody>
      </p:sp>
      <p:sp>
        <p:nvSpPr>
          <p:cNvPr id="1037" name="Shape 103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none" cap="none" strike="noStrike">
                <a:solidFill>
                  <a:schemeClr val="dk1"/>
                </a:solidFill>
                <a:latin typeface="Calibri"/>
                <a:ea typeface="Calibri"/>
                <a:cs typeface="Calibri"/>
                <a:sym typeface="Calibri"/>
              </a:rPr>
              <a:t>BLEU </a:t>
            </a:r>
            <a:r>
              <a:rPr b="0" i="0" lang="en-US" sz="2400" u="none" cap="none" strike="noStrike">
                <a:solidFill>
                  <a:schemeClr val="dk1"/>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B</a:t>
            </a:r>
            <a:r>
              <a:rPr b="0" i="0" lang="en-US" sz="2400" u="none" cap="none" strike="noStrike">
                <a:solidFill>
                  <a:schemeClr val="dk1"/>
                </a:solidFill>
                <a:latin typeface="Calibri"/>
                <a:ea typeface="Calibri"/>
                <a:cs typeface="Calibri"/>
                <a:sym typeface="Calibri"/>
              </a:rPr>
              <a:t>i</a:t>
            </a:r>
            <a:r>
              <a:rPr b="1" i="0"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ingual </a:t>
            </a:r>
            <a:r>
              <a:rPr b="1" i="0" lang="en-US" sz="2400" u="none" cap="none" strike="noStrike">
                <a:solidFill>
                  <a:schemeClr val="dk1"/>
                </a:solidFill>
                <a:latin typeface="Calibri"/>
                <a:ea typeface="Calibri"/>
                <a:cs typeface="Calibri"/>
                <a:sym typeface="Calibri"/>
              </a:rPr>
              <a:t>E</a:t>
            </a:r>
            <a:r>
              <a:rPr b="0" i="0" lang="en-US" sz="2400" u="none" cap="none" strike="noStrike">
                <a:solidFill>
                  <a:schemeClr val="dk1"/>
                </a:solidFill>
                <a:latin typeface="Calibri"/>
                <a:ea typeface="Calibri"/>
                <a:cs typeface="Calibri"/>
                <a:sym typeface="Calibri"/>
              </a:rPr>
              <a:t>valuation </a:t>
            </a:r>
            <a:r>
              <a:rPr b="1" i="0" lang="en-US" sz="2400" u="none" cap="none" strike="noStrike">
                <a:solidFill>
                  <a:schemeClr val="dk1"/>
                </a:solidFill>
                <a:latin typeface="Calibri"/>
                <a:ea typeface="Calibri"/>
                <a:cs typeface="Calibri"/>
                <a:sym typeface="Calibri"/>
              </a:rPr>
              <a:t>U</a:t>
            </a:r>
            <a:r>
              <a:rPr b="0" i="0" lang="en-US" sz="2400" u="none" cap="none" strike="noStrike">
                <a:solidFill>
                  <a:schemeClr val="dk1"/>
                </a:solidFill>
                <a:latin typeface="Calibri"/>
                <a:ea typeface="Calibri"/>
                <a:cs typeface="Calibri"/>
                <a:sym typeface="Calibri"/>
              </a:rPr>
              <a:t>nderstudy)</a:t>
            </a:r>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compares the </a:t>
            </a:r>
            <a:r>
              <a:rPr b="0" i="0" lang="en-US" sz="2400" u="sng" cap="none" strike="noStrike">
                <a:solidFill>
                  <a:schemeClr val="dk1"/>
                </a:solidFill>
                <a:latin typeface="Calibri"/>
                <a:ea typeface="Calibri"/>
                <a:cs typeface="Calibri"/>
                <a:sym typeface="Calibri"/>
              </a:rPr>
              <a:t>machine-written translation</a:t>
            </a:r>
            <a:r>
              <a:rPr b="0" i="0" lang="en-US" sz="2400" u="none" cap="none" strike="noStrike">
                <a:solidFill>
                  <a:schemeClr val="dk1"/>
                </a:solidFill>
                <a:latin typeface="Calibri"/>
                <a:ea typeface="Calibri"/>
                <a:cs typeface="Calibri"/>
                <a:sym typeface="Calibri"/>
              </a:rPr>
              <a:t> to one or several </a:t>
            </a:r>
            <a:r>
              <a:rPr b="0" i="0" lang="en-US" sz="2400" u="sng" cap="none" strike="noStrike">
                <a:solidFill>
                  <a:schemeClr val="dk1"/>
                </a:solidFill>
                <a:latin typeface="Calibri"/>
                <a:ea typeface="Calibri"/>
                <a:cs typeface="Calibri"/>
                <a:sym typeface="Calibri"/>
              </a:rPr>
              <a:t>human-written translation</a:t>
            </a:r>
            <a:r>
              <a:rPr b="0" i="0" lang="en-US" sz="2400" u="none" cap="none" strike="noStrike">
                <a:solidFill>
                  <a:schemeClr val="dk1"/>
                </a:solidFill>
                <a:latin typeface="Calibri"/>
                <a:ea typeface="Calibri"/>
                <a:cs typeface="Calibri"/>
                <a:sym typeface="Calibri"/>
              </a:rPr>
              <a:t>(s), and computes a </a:t>
            </a:r>
            <a:r>
              <a:rPr b="0" i="0" lang="en-US" sz="2400" u="none" cap="none" strike="noStrike">
                <a:solidFill>
                  <a:schemeClr val="accent3"/>
                </a:solidFill>
                <a:latin typeface="Calibri"/>
                <a:ea typeface="Calibri"/>
                <a:cs typeface="Calibri"/>
                <a:sym typeface="Calibri"/>
              </a:rPr>
              <a:t>similarity score</a:t>
            </a:r>
            <a:r>
              <a:rPr b="0" i="0" lang="en-US" sz="2400" u="none" cap="none" strike="noStrike">
                <a:solidFill>
                  <a:schemeClr val="dk1"/>
                </a:solidFill>
                <a:latin typeface="Calibri"/>
                <a:ea typeface="Calibri"/>
                <a:cs typeface="Calibri"/>
                <a:sym typeface="Calibri"/>
              </a:rPr>
              <a:t> based on:</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accent3"/>
                </a:solidFill>
                <a:latin typeface="Calibri"/>
                <a:ea typeface="Calibri"/>
                <a:cs typeface="Calibri"/>
                <a:sym typeface="Calibri"/>
              </a:rPr>
              <a:t>n</a:t>
            </a:r>
            <a:r>
              <a:rPr b="0" i="0" lang="en-US" sz="2400" u="none" cap="none" strike="noStrike">
                <a:solidFill>
                  <a:schemeClr val="accent3"/>
                </a:solidFill>
                <a:latin typeface="Calibri"/>
                <a:ea typeface="Calibri"/>
                <a:cs typeface="Calibri"/>
                <a:sym typeface="Calibri"/>
              </a:rPr>
              <a:t>-gram precision</a:t>
            </a:r>
            <a:r>
              <a:rPr b="0" i="0" lang="en-US" sz="2400" u="none" cap="none" strike="noStrike">
                <a:solidFill>
                  <a:schemeClr val="dk1"/>
                </a:solidFill>
                <a:latin typeface="Calibri"/>
                <a:ea typeface="Calibri"/>
                <a:cs typeface="Calibri"/>
                <a:sym typeface="Calibri"/>
              </a:rPr>
              <a:t> (usually up to 3 or 4-grams)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Penalty for too-short system translations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is </a:t>
            </a:r>
            <a:r>
              <a:rPr b="0" i="0" lang="en-US" sz="2400" u="none" cap="none" strike="noStrike">
                <a:solidFill>
                  <a:srgbClr val="00B050"/>
                </a:solidFill>
                <a:latin typeface="Calibri"/>
                <a:ea typeface="Calibri"/>
                <a:cs typeface="Calibri"/>
                <a:sym typeface="Calibri"/>
              </a:rPr>
              <a:t>useful</a:t>
            </a:r>
            <a:r>
              <a:rPr b="0" i="0" lang="en-US" sz="2400" u="none" cap="none" strike="noStrike">
                <a:solidFill>
                  <a:schemeClr val="dk1"/>
                </a:solidFill>
                <a:latin typeface="Calibri"/>
                <a:ea typeface="Calibri"/>
                <a:cs typeface="Calibri"/>
                <a:sym typeface="Calibri"/>
              </a:rPr>
              <a:t> but </a:t>
            </a:r>
            <a:r>
              <a:rPr b="0" i="0" lang="en-US" sz="2400" u="none" cap="none" strike="noStrike">
                <a:solidFill>
                  <a:srgbClr val="C00000"/>
                </a:solidFill>
                <a:latin typeface="Calibri"/>
                <a:ea typeface="Calibri"/>
                <a:cs typeface="Calibri"/>
                <a:sym typeface="Calibri"/>
              </a:rPr>
              <a:t>imperfect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There are many valid ways to translate a sentence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So a </a:t>
            </a:r>
            <a:r>
              <a:rPr b="0" i="0" lang="en-US" sz="2400" u="none" cap="none" strike="noStrike">
                <a:solidFill>
                  <a:srgbClr val="00B050"/>
                </a:solidFill>
                <a:latin typeface="Calibri"/>
                <a:ea typeface="Calibri"/>
                <a:cs typeface="Calibri"/>
                <a:sym typeface="Calibri"/>
              </a:rPr>
              <a:t>good</a:t>
            </a:r>
            <a:r>
              <a:rPr b="0" i="0" lang="en-US" sz="2400" u="none" cap="none" strike="noStrike">
                <a:solidFill>
                  <a:schemeClr val="dk1"/>
                </a:solidFill>
                <a:latin typeface="Calibri"/>
                <a:ea typeface="Calibri"/>
                <a:cs typeface="Calibri"/>
                <a:sym typeface="Calibri"/>
              </a:rPr>
              <a:t> translation can get a </a:t>
            </a:r>
            <a:r>
              <a:rPr b="0" i="0" lang="en-US" sz="2400" u="none" cap="none" strike="noStrike">
                <a:solidFill>
                  <a:srgbClr val="C00000"/>
                </a:solidFill>
                <a:latin typeface="Calibri"/>
                <a:ea typeface="Calibri"/>
                <a:cs typeface="Calibri"/>
                <a:sym typeface="Calibri"/>
              </a:rPr>
              <a:t>poor</a:t>
            </a:r>
            <a:r>
              <a:rPr b="0" i="0" lang="en-US" sz="2400" u="none" cap="none" strike="noStrike">
                <a:solidFill>
                  <a:schemeClr val="dk1"/>
                </a:solidFill>
                <a:latin typeface="Calibri"/>
                <a:ea typeface="Calibri"/>
                <a:cs typeface="Calibri"/>
                <a:sym typeface="Calibri"/>
              </a:rPr>
              <a:t> BLEU score because it has low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-gram overlap with the human translation ☹</a:t>
            </a:r>
            <a:endParaRPr b="0" i="0" sz="2400" u="none" cap="none" strike="noStrike">
              <a:solidFill>
                <a:schemeClr val="dk1"/>
              </a:solidFill>
              <a:latin typeface="Calibri"/>
              <a:ea typeface="Calibri"/>
              <a:cs typeface="Calibri"/>
              <a:sym typeface="Calibri"/>
            </a:endParaRPr>
          </a:p>
        </p:txBody>
      </p:sp>
      <p:sp>
        <p:nvSpPr>
          <p:cNvPr id="1038" name="Shape 103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Shape 1044"/>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Beyond BLEU</a:t>
            </a:r>
            <a:endParaRPr/>
          </a:p>
        </p:txBody>
      </p:sp>
      <p:sp>
        <p:nvSpPr>
          <p:cNvPr id="1045" name="Shape 1045"/>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CC0000"/>
              </a:buClr>
              <a:buSzPts val="2400"/>
              <a:buFont typeface="Times"/>
              <a:buChar char="•"/>
            </a:pPr>
            <a:r>
              <a:rPr lang="en-US"/>
              <a:t>Its own area of research</a:t>
            </a:r>
            <a:endParaRPr/>
          </a:p>
          <a:p>
            <a:pPr indent="-342900" lvl="0" marL="342900" marR="0" rtl="0" algn="l">
              <a:lnSpc>
                <a:spcPct val="100000"/>
              </a:lnSpc>
              <a:spcBef>
                <a:spcPts val="480"/>
              </a:spcBef>
              <a:spcAft>
                <a:spcPts val="0"/>
              </a:spcAft>
              <a:buClr>
                <a:srgbClr val="CC0000"/>
              </a:buClr>
              <a:buSzPts val="2400"/>
              <a:buFont typeface="Times"/>
              <a:buChar char="•"/>
            </a:pPr>
            <a:r>
              <a:rPr lang="en-US"/>
              <a:t>Thought: metric without reference texts</a:t>
            </a:r>
            <a:endParaRPr/>
          </a:p>
        </p:txBody>
      </p:sp>
      <p:sp>
        <p:nvSpPr>
          <p:cNvPr id="1046" name="Shape 104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Shape 105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MT progress over time</a:t>
            </a:r>
            <a:endParaRPr/>
          </a:p>
        </p:txBody>
      </p:sp>
      <p:sp>
        <p:nvSpPr>
          <p:cNvPr id="1052" name="Shape 105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53" name="Shape 1053"/>
          <p:cNvPicPr preferRelativeResize="0"/>
          <p:nvPr/>
        </p:nvPicPr>
        <p:blipFill rotWithShape="1">
          <a:blip r:embed="rId3">
            <a:alphaModFix/>
          </a:blip>
          <a:srcRect b="0" l="0" r="0" t="0"/>
          <a:stretch/>
        </p:blipFill>
        <p:spPr>
          <a:xfrm>
            <a:off x="304800" y="1250173"/>
            <a:ext cx="8534400" cy="4749800"/>
          </a:xfrm>
          <a:prstGeom prst="rect">
            <a:avLst/>
          </a:prstGeom>
          <a:noFill/>
          <a:ln>
            <a:noFill/>
          </a:ln>
        </p:spPr>
      </p:pic>
      <p:sp>
        <p:nvSpPr>
          <p:cNvPr id="1054" name="Shape 1054"/>
          <p:cNvSpPr txBox="1"/>
          <p:nvPr/>
        </p:nvSpPr>
        <p:spPr>
          <a:xfrm>
            <a:off x="1669797" y="6044943"/>
            <a:ext cx="7085979"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http://www.meta-net.eu/events/meta-forum-2016/slides/09_sennrich.pdf</a:t>
            </a:r>
            <a:endParaRPr/>
          </a:p>
        </p:txBody>
      </p:sp>
      <p:sp>
        <p:nvSpPr>
          <p:cNvPr id="1055" name="Shape 1055"/>
          <p:cNvSpPr/>
          <p:nvPr/>
        </p:nvSpPr>
        <p:spPr>
          <a:xfrm>
            <a:off x="304800" y="712767"/>
            <a:ext cx="8697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[Edinburgh En-De WMT newstest2013 Cased BLEU; NMT 2015 from U. Montréal]</a:t>
            </a:r>
            <a:endParaRPr/>
          </a:p>
        </p:txBody>
      </p:sp>
      <p:cxnSp>
        <p:nvCxnSpPr>
          <p:cNvPr id="1056" name="Shape 1056"/>
          <p:cNvCxnSpPr/>
          <p:nvPr/>
        </p:nvCxnSpPr>
        <p:spPr>
          <a:xfrm flipH="1">
            <a:off x="4582886" y="1600558"/>
            <a:ext cx="4419600" cy="1676400"/>
          </a:xfrm>
          <a:prstGeom prst="straightConnector1">
            <a:avLst/>
          </a:prstGeom>
          <a:gradFill>
            <a:gsLst>
              <a:gs pos="0">
                <a:srgbClr val="A50021"/>
              </a:gs>
              <a:gs pos="100000">
                <a:schemeClr val="dk1"/>
              </a:gs>
            </a:gsLst>
            <a:lin ang="0" scaled="0"/>
          </a:gradFill>
          <a:ln cap="flat" cmpd="sng" w="76200">
            <a:solidFill>
              <a:schemeClr val="accent5"/>
            </a:solidFill>
            <a:prstDash val="solid"/>
            <a:miter lim="800000"/>
            <a:headEnd len="med" w="med" type="stealth"/>
            <a:tailEnd len="sm" w="sm" type="none"/>
          </a:ln>
        </p:spPr>
      </p:cxnSp>
      <p:cxnSp>
        <p:nvCxnSpPr>
          <p:cNvPr id="1057" name="Shape 1057"/>
          <p:cNvCxnSpPr/>
          <p:nvPr/>
        </p:nvCxnSpPr>
        <p:spPr>
          <a:xfrm flipH="1">
            <a:off x="1001486" y="2210158"/>
            <a:ext cx="7924800" cy="228600"/>
          </a:xfrm>
          <a:prstGeom prst="straightConnector1">
            <a:avLst/>
          </a:prstGeom>
          <a:gradFill>
            <a:gsLst>
              <a:gs pos="0">
                <a:srgbClr val="A50021"/>
              </a:gs>
              <a:gs pos="100000">
                <a:schemeClr val="dk1"/>
              </a:gs>
            </a:gsLst>
            <a:lin ang="0" scaled="0"/>
          </a:gradFill>
          <a:ln cap="flat" cmpd="sng" w="57150">
            <a:solidFill>
              <a:schemeClr val="accent1"/>
            </a:solidFill>
            <a:prstDash val="solid"/>
            <a:miter lim="800000"/>
            <a:headEnd len="med" w="med" type="stealth"/>
            <a:tailEnd len="sm" w="sm" type="none"/>
          </a:ln>
        </p:spPr>
      </p:cxnSp>
      <p:cxnSp>
        <p:nvCxnSpPr>
          <p:cNvPr id="1058" name="Shape 1058"/>
          <p:cNvCxnSpPr/>
          <p:nvPr/>
        </p:nvCxnSpPr>
        <p:spPr>
          <a:xfrm flipH="1">
            <a:off x="1001486" y="1981558"/>
            <a:ext cx="7924800" cy="685800"/>
          </a:xfrm>
          <a:prstGeom prst="straightConnector1">
            <a:avLst/>
          </a:prstGeom>
          <a:gradFill>
            <a:gsLst>
              <a:gs pos="0">
                <a:srgbClr val="A50021"/>
              </a:gs>
              <a:gs pos="100000">
                <a:schemeClr val="dk1"/>
              </a:gs>
            </a:gsLst>
            <a:lin ang="0" scaled="0"/>
          </a:gradFill>
          <a:ln cap="flat" cmpd="sng" w="57150">
            <a:solidFill>
              <a:schemeClr val="accent2"/>
            </a:solidFill>
            <a:prstDash val="solid"/>
            <a:miter lim="800000"/>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Data data data</a:t>
            </a:r>
            <a:endParaRPr/>
          </a:p>
        </p:txBody>
      </p:sp>
      <p:sp>
        <p:nvSpPr>
          <p:cNvPr id="1064" name="Shape 106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65" name="Shape 1065"/>
          <p:cNvSpPr txBox="1"/>
          <p:nvPr/>
        </p:nvSpPr>
        <p:spPr>
          <a:xfrm>
            <a:off x="1669797" y="6044943"/>
            <a:ext cx="7086000" cy="338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DeepL’s </a:t>
            </a:r>
            <a:r>
              <a:rPr lang="en-US" sz="1600" u="sng">
                <a:solidFill>
                  <a:schemeClr val="hlink"/>
                </a:solidFill>
                <a:latin typeface="Calibri"/>
                <a:ea typeface="Calibri"/>
                <a:cs typeface="Calibri"/>
                <a:sym typeface="Calibri"/>
                <a:hlinkClick r:id="rId3"/>
              </a:rPr>
              <a:t>press release</a:t>
            </a:r>
            <a:r>
              <a:rPr lang="en-US" sz="1600">
                <a:solidFill>
                  <a:schemeClr val="dk1"/>
                </a:solidFill>
                <a:latin typeface="Calibri"/>
                <a:ea typeface="Calibri"/>
                <a:cs typeface="Calibri"/>
                <a:sym typeface="Calibri"/>
              </a:rPr>
              <a:t> (Aug 2017) </a:t>
            </a:r>
            <a:endParaRPr/>
          </a:p>
        </p:txBody>
      </p:sp>
      <p:pic>
        <p:nvPicPr>
          <p:cNvPr id="1066" name="Shape 1066"/>
          <p:cNvPicPr preferRelativeResize="0"/>
          <p:nvPr/>
        </p:nvPicPr>
        <p:blipFill>
          <a:blip r:embed="rId4">
            <a:alphaModFix/>
          </a:blip>
          <a:stretch>
            <a:fillRect/>
          </a:stretch>
        </p:blipFill>
        <p:spPr>
          <a:xfrm>
            <a:off x="152400" y="1359858"/>
            <a:ext cx="8839198" cy="4315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Machine Translation</a:t>
            </a:r>
            <a:endParaRPr/>
          </a:p>
        </p:txBody>
      </p:sp>
      <p:sp>
        <p:nvSpPr>
          <p:cNvPr id="116" name="Shape 116"/>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sng" cap="none" strike="noStrike">
                <a:solidFill>
                  <a:schemeClr val="dk1"/>
                </a:solidFill>
                <a:latin typeface="Calibri"/>
                <a:ea typeface="Calibri"/>
                <a:cs typeface="Calibri"/>
                <a:sym typeface="Calibri"/>
              </a:rPr>
              <a:t>Machine Translation (MT)</a:t>
            </a:r>
            <a:r>
              <a:rPr b="0" i="0" lang="en-US" sz="2400" u="none" cap="none" strike="noStrike">
                <a:solidFill>
                  <a:schemeClr val="dk1"/>
                </a:solidFill>
                <a:latin typeface="Calibri"/>
                <a:ea typeface="Calibri"/>
                <a:cs typeface="Calibri"/>
                <a:sym typeface="Calibri"/>
              </a:rPr>
              <a:t> is the task of translating a sentence </a:t>
            </a:r>
            <a:r>
              <a:rPr b="0" i="1" lang="en-US" sz="2400" u="none" cap="none" strike="noStrike">
                <a:solidFill>
                  <a:schemeClr val="dk1"/>
                </a:solidFill>
                <a:latin typeface="Calibri"/>
                <a:ea typeface="Calibri"/>
                <a:cs typeface="Calibri"/>
                <a:sym typeface="Calibri"/>
              </a:rPr>
              <a:t>x </a:t>
            </a:r>
            <a:r>
              <a:rPr b="0" i="0" lang="en-US" sz="2400" u="none" cap="none" strike="noStrike">
                <a:solidFill>
                  <a:schemeClr val="dk1"/>
                </a:solidFill>
                <a:latin typeface="Calibri"/>
                <a:ea typeface="Calibri"/>
                <a:cs typeface="Calibri"/>
                <a:sym typeface="Calibri"/>
              </a:rPr>
              <a:t>from one language (the </a:t>
            </a:r>
            <a:r>
              <a:rPr b="0" i="0" lang="en-US" sz="2400" u="none" cap="none" strike="noStrike">
                <a:solidFill>
                  <a:schemeClr val="accent3"/>
                </a:solidFill>
                <a:latin typeface="Calibri"/>
                <a:ea typeface="Calibri"/>
                <a:cs typeface="Calibri"/>
                <a:sym typeface="Calibri"/>
              </a:rPr>
              <a:t>source language</a:t>
            </a:r>
            <a:r>
              <a:rPr b="0" i="0" lang="en-US" sz="2400" u="none" cap="none" strike="noStrike">
                <a:solidFill>
                  <a:schemeClr val="dk1"/>
                </a:solidFill>
                <a:latin typeface="Calibri"/>
                <a:ea typeface="Calibri"/>
                <a:cs typeface="Calibri"/>
                <a:sym typeface="Calibri"/>
              </a:rPr>
              <a:t>) to a sentence </a:t>
            </a:r>
            <a:r>
              <a:rPr b="0" i="1" lang="en-US" sz="2400" u="none" cap="none" strike="noStrike">
                <a:solidFill>
                  <a:schemeClr val="dk1"/>
                </a:solidFill>
                <a:latin typeface="Calibri"/>
                <a:ea typeface="Calibri"/>
                <a:cs typeface="Calibri"/>
                <a:sym typeface="Calibri"/>
              </a:rPr>
              <a:t>y </a:t>
            </a:r>
            <a:r>
              <a:rPr b="0" i="0" lang="en-US" sz="2400" u="none" cap="none" strike="noStrike">
                <a:solidFill>
                  <a:schemeClr val="dk1"/>
                </a:solidFill>
                <a:latin typeface="Calibri"/>
                <a:ea typeface="Calibri"/>
                <a:cs typeface="Calibri"/>
                <a:sym typeface="Calibri"/>
              </a:rPr>
              <a:t>in another language (the </a:t>
            </a:r>
            <a:r>
              <a:rPr b="0" i="0" lang="en-US" sz="2400" u="none" cap="none" strike="noStrike">
                <a:solidFill>
                  <a:schemeClr val="accent3"/>
                </a:solidFill>
                <a:latin typeface="Calibri"/>
                <a:ea typeface="Calibri"/>
                <a:cs typeface="Calibri"/>
                <a:sym typeface="Calibri"/>
              </a:rPr>
              <a:t>target language</a:t>
            </a:r>
            <a:r>
              <a:rPr b="0" i="0" lang="en-US" sz="2400" u="none" cap="none" strike="noStrike">
                <a:solidFill>
                  <a:schemeClr val="dk1"/>
                </a:solidFill>
                <a:latin typeface="Calibri"/>
                <a:ea typeface="Calibri"/>
                <a:cs typeface="Calibri"/>
                <a:sym typeface="Calibri"/>
              </a:rPr>
              <a:t>).</a:t>
            </a:r>
            <a:endParaRPr/>
          </a:p>
          <a:p>
            <a:pPr indent="0" lvl="0" marL="0" marR="0" rtl="0" algn="ctr">
              <a:spcBef>
                <a:spcPts val="480"/>
              </a:spcBef>
              <a:spcAft>
                <a:spcPts val="0"/>
              </a:spcAft>
              <a:buClr>
                <a:srgbClr val="CC0000"/>
              </a:buClr>
              <a:buSzPts val="2400"/>
              <a:buFont typeface="Times"/>
              <a:buNone/>
            </a:pP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x:	L'homme est né libre, et partout il est dans les fers</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rPr b="0" i="1" lang="en-US" sz="2400" u="none" cap="none" strike="noStrike">
                <a:solidFill>
                  <a:schemeClr val="dk1"/>
                </a:solidFill>
                <a:latin typeface="Calibri"/>
                <a:ea typeface="Calibri"/>
                <a:cs typeface="Calibri"/>
                <a:sym typeface="Calibri"/>
              </a:rPr>
              <a:t>y: 	Man is born free, but everywhere he is in chains</a:t>
            </a:r>
            <a:endParaRPr/>
          </a:p>
        </p:txBody>
      </p:sp>
      <p:sp>
        <p:nvSpPr>
          <p:cNvPr id="117" name="Shape 1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8" name="Shape 118"/>
          <p:cNvCxnSpPr/>
          <p:nvPr/>
        </p:nvCxnSpPr>
        <p:spPr>
          <a:xfrm>
            <a:off x="5070853" y="3616850"/>
            <a:ext cx="0" cy="943274"/>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2880" u="none" cap="none" strike="noStrike">
                <a:solidFill>
                  <a:srgbClr val="3A85FE"/>
                </a:solidFill>
                <a:latin typeface="Calibri"/>
                <a:ea typeface="Calibri"/>
                <a:cs typeface="Calibri"/>
                <a:sym typeface="Calibri"/>
              </a:rPr>
              <a:t>NMT: the biggest success story of NLP Deep Learning</a:t>
            </a:r>
            <a:endParaRPr/>
          </a:p>
        </p:txBody>
      </p:sp>
      <p:sp>
        <p:nvSpPr>
          <p:cNvPr id="1073" name="Shape 1073"/>
          <p:cNvSpPr txBox="1"/>
          <p:nvPr>
            <p:ph idx="1" type="body"/>
          </p:nvPr>
        </p:nvSpPr>
        <p:spPr>
          <a:xfrm>
            <a:off x="304800" y="1092200"/>
            <a:ext cx="8534400" cy="4999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Neural Machine Translation went from a </a:t>
            </a:r>
            <a:r>
              <a:rPr b="0" i="0" lang="en-US" sz="2400" u="none" cap="none" strike="noStrike">
                <a:solidFill>
                  <a:schemeClr val="accent3"/>
                </a:solidFill>
                <a:latin typeface="Calibri"/>
                <a:ea typeface="Calibri"/>
                <a:cs typeface="Calibri"/>
                <a:sym typeface="Calibri"/>
              </a:rPr>
              <a:t>fringe research activity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2014 </a:t>
            </a:r>
            <a:r>
              <a:rPr b="0" i="0" lang="en-US" sz="2400" u="none" cap="none" strike="noStrike">
                <a:solidFill>
                  <a:schemeClr val="dk1"/>
                </a:solidFill>
                <a:latin typeface="Calibri"/>
                <a:ea typeface="Calibri"/>
                <a:cs typeface="Calibri"/>
                <a:sym typeface="Calibri"/>
              </a:rPr>
              <a:t>to the </a:t>
            </a:r>
            <a:r>
              <a:rPr b="0" i="0" lang="en-US" sz="2400" u="none" cap="none" strike="noStrike">
                <a:solidFill>
                  <a:schemeClr val="accent3"/>
                </a:solidFill>
                <a:latin typeface="Calibri"/>
                <a:ea typeface="Calibri"/>
                <a:cs typeface="Calibri"/>
                <a:sym typeface="Calibri"/>
              </a:rPr>
              <a:t>leading standard method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2016</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2014</a:t>
            </a:r>
            <a:r>
              <a:rPr b="0" i="0" lang="en-US" sz="2400" u="none" cap="none" strike="noStrike">
                <a:solidFill>
                  <a:schemeClr val="dk1"/>
                </a:solidFill>
                <a:latin typeface="Calibri"/>
                <a:ea typeface="Calibri"/>
                <a:cs typeface="Calibri"/>
                <a:sym typeface="Calibri"/>
              </a:rPr>
              <a:t>: First seq2seq paper published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2016</a:t>
            </a:r>
            <a:r>
              <a:rPr b="0" i="0" lang="en-US" sz="2400" u="none" cap="none" strike="noStrike">
                <a:solidFill>
                  <a:schemeClr val="dk1"/>
                </a:solidFill>
                <a:latin typeface="Calibri"/>
                <a:ea typeface="Calibri"/>
                <a:cs typeface="Calibri"/>
                <a:sym typeface="Calibri"/>
              </a:rPr>
              <a:t>: Google Translate switches from SMT to NMT</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rgbClr val="00B050"/>
                </a:solidFill>
                <a:latin typeface="Calibri"/>
                <a:ea typeface="Calibri"/>
                <a:cs typeface="Calibri"/>
                <a:sym typeface="Calibri"/>
              </a:rPr>
              <a:t>This is amazing!</a:t>
            </a:r>
            <a:endParaRPr/>
          </a:p>
          <a:p>
            <a:pPr indent="-228600" lvl="1" marL="685800" marR="0" rtl="0" algn="l">
              <a:spcBef>
                <a:spcPts val="480"/>
              </a:spcBef>
              <a:spcAft>
                <a:spcPts val="0"/>
              </a:spcAft>
              <a:buClr>
                <a:srgbClr val="3A85FE"/>
              </a:buClr>
              <a:buSzPts val="2400"/>
              <a:buFont typeface="Times"/>
              <a:buChar char="•"/>
            </a:pPr>
            <a:r>
              <a:rPr b="1" i="0" lang="en-US" sz="2400" u="none" cap="none" strike="noStrike">
                <a:solidFill>
                  <a:schemeClr val="dk1"/>
                </a:solidFill>
                <a:latin typeface="Calibri"/>
                <a:ea typeface="Calibri"/>
                <a:cs typeface="Calibri"/>
                <a:sym typeface="Calibri"/>
              </a:rPr>
              <a:t>SMT</a:t>
            </a:r>
            <a:r>
              <a:rPr b="0" i="0" lang="en-US" sz="2400" u="none" cap="none" strike="noStrike">
                <a:solidFill>
                  <a:schemeClr val="dk1"/>
                </a:solidFill>
                <a:latin typeface="Calibri"/>
                <a:ea typeface="Calibri"/>
                <a:cs typeface="Calibri"/>
                <a:sym typeface="Calibri"/>
              </a:rPr>
              <a:t> systems, built by </a:t>
            </a:r>
            <a:r>
              <a:rPr b="0" i="0" lang="en-US" sz="2400" u="none" cap="none" strike="noStrike">
                <a:solidFill>
                  <a:schemeClr val="accent3"/>
                </a:solidFill>
                <a:latin typeface="Calibri"/>
                <a:ea typeface="Calibri"/>
                <a:cs typeface="Calibri"/>
                <a:sym typeface="Calibri"/>
              </a:rPr>
              <a:t>hundreds</a:t>
            </a:r>
            <a:r>
              <a:rPr b="0" i="0" lang="en-US" sz="2400" u="none" cap="none" strike="noStrike">
                <a:solidFill>
                  <a:schemeClr val="dk1"/>
                </a:solidFill>
                <a:latin typeface="Calibri"/>
                <a:ea typeface="Calibri"/>
                <a:cs typeface="Calibri"/>
                <a:sym typeface="Calibri"/>
              </a:rPr>
              <a:t> of engineers over many </a:t>
            </a:r>
            <a:r>
              <a:rPr b="0" i="0" lang="en-US" sz="2400" u="none" cap="none" strike="noStrike">
                <a:solidFill>
                  <a:schemeClr val="accent3"/>
                </a:solidFill>
                <a:latin typeface="Calibri"/>
                <a:ea typeface="Calibri"/>
                <a:cs typeface="Calibri"/>
                <a:sym typeface="Calibri"/>
              </a:rPr>
              <a:t>years</a:t>
            </a:r>
            <a:r>
              <a:rPr b="0" i="0" lang="en-US" sz="2400" u="none" cap="none" strike="noStrike">
                <a:solidFill>
                  <a:schemeClr val="dk1"/>
                </a:solidFill>
                <a:latin typeface="Calibri"/>
                <a:ea typeface="Calibri"/>
                <a:cs typeface="Calibri"/>
                <a:sym typeface="Calibri"/>
              </a:rPr>
              <a:t>, outperformed by NMT systems trained by a </a:t>
            </a:r>
            <a:r>
              <a:rPr b="0" i="0" lang="en-US" sz="2400" u="none" cap="none" strike="noStrike">
                <a:solidFill>
                  <a:schemeClr val="accent3"/>
                </a:solidFill>
                <a:latin typeface="Calibri"/>
                <a:ea typeface="Calibri"/>
                <a:cs typeface="Calibri"/>
                <a:sym typeface="Calibri"/>
              </a:rPr>
              <a:t>handful</a:t>
            </a:r>
            <a:r>
              <a:rPr b="0" i="0" lang="en-US" sz="2400" u="none" cap="none" strike="noStrike">
                <a:solidFill>
                  <a:schemeClr val="dk1"/>
                </a:solidFill>
                <a:latin typeface="Calibri"/>
                <a:ea typeface="Calibri"/>
                <a:cs typeface="Calibri"/>
                <a:sym typeface="Calibri"/>
              </a:rPr>
              <a:t> of engineers in a few </a:t>
            </a:r>
            <a:r>
              <a:rPr b="0" i="0" lang="en-US" sz="2400" u="none" cap="none" strike="noStrike">
                <a:solidFill>
                  <a:schemeClr val="accent3"/>
                </a:solidFill>
                <a:latin typeface="Calibri"/>
                <a:ea typeface="Calibri"/>
                <a:cs typeface="Calibri"/>
                <a:sym typeface="Calibri"/>
              </a:rPr>
              <a:t>months</a:t>
            </a:r>
            <a:endParaRPr/>
          </a:p>
        </p:txBody>
      </p:sp>
      <p:sp>
        <p:nvSpPr>
          <p:cNvPr id="1074" name="Shape 107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Shape 10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0" name="Shape 10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difficulties remain: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Out-of-vocabulary</a:t>
            </a:r>
            <a:r>
              <a:rPr b="0" i="0" lang="en-US" sz="2400" u="none" cap="none" strike="noStrike">
                <a:solidFill>
                  <a:schemeClr val="dk1"/>
                </a:solidFill>
                <a:latin typeface="Calibri"/>
                <a:ea typeface="Calibri"/>
                <a:cs typeface="Calibri"/>
                <a:sym typeface="Calibri"/>
              </a:rPr>
              <a:t> words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Domain mismatch</a:t>
            </a:r>
            <a:r>
              <a:rPr b="0" i="0" lang="en-US" sz="2400" u="none" cap="none" strike="noStrike">
                <a:solidFill>
                  <a:schemeClr val="dk1"/>
                </a:solidFill>
                <a:latin typeface="Calibri"/>
                <a:ea typeface="Calibri"/>
                <a:cs typeface="Calibri"/>
                <a:sym typeface="Calibri"/>
              </a:rPr>
              <a:t> between train and test data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Maintaining </a:t>
            </a:r>
            <a:r>
              <a:rPr b="0" i="0" lang="en-US" sz="2400" u="none" cap="none" strike="noStrike">
                <a:solidFill>
                  <a:schemeClr val="accent3"/>
                </a:solidFill>
                <a:latin typeface="Calibri"/>
                <a:ea typeface="Calibri"/>
                <a:cs typeface="Calibri"/>
                <a:sym typeface="Calibri"/>
              </a:rPr>
              <a:t>context</a:t>
            </a:r>
            <a:r>
              <a:rPr b="0" i="0" lang="en-US" sz="2400" u="none" cap="none" strike="noStrike">
                <a:solidFill>
                  <a:schemeClr val="dk1"/>
                </a:solidFill>
                <a:latin typeface="Calibri"/>
                <a:ea typeface="Calibri"/>
                <a:cs typeface="Calibri"/>
                <a:sym typeface="Calibri"/>
              </a:rPr>
              <a:t> over longer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Low-resource</a:t>
            </a:r>
            <a:r>
              <a:rPr b="0" i="0" lang="en-US" sz="2400" u="none" cap="none" strike="noStrike">
                <a:solidFill>
                  <a:schemeClr val="dk1"/>
                </a:solidFill>
                <a:latin typeface="Calibri"/>
                <a:ea typeface="Calibri"/>
                <a:cs typeface="Calibri"/>
                <a:sym typeface="Calibri"/>
              </a:rPr>
              <a:t> language pairs</a:t>
            </a:r>
            <a:endParaRPr/>
          </a:p>
        </p:txBody>
      </p:sp>
      <p:sp>
        <p:nvSpPr>
          <p:cNvPr id="1081" name="Shape 10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Shape 108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7" name="Shape 108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Using </a:t>
            </a:r>
            <a:r>
              <a:rPr b="0" i="0" lang="en-US" sz="2400" u="none" cap="none" strike="noStrike">
                <a:solidFill>
                  <a:schemeClr val="accent3"/>
                </a:solidFill>
                <a:latin typeface="Calibri"/>
                <a:ea typeface="Calibri"/>
                <a:cs typeface="Calibri"/>
                <a:sym typeface="Calibri"/>
              </a:rPr>
              <a:t>common sense </a:t>
            </a:r>
            <a:r>
              <a:rPr b="0" i="0" lang="en-US" sz="2400" u="none" cap="none" strike="noStrike">
                <a:solidFill>
                  <a:schemeClr val="dk1"/>
                </a:solidFill>
                <a:latin typeface="Calibri"/>
                <a:ea typeface="Calibri"/>
                <a:cs typeface="Calibri"/>
                <a:sym typeface="Calibri"/>
              </a:rPr>
              <a:t>is still hard</a:t>
            </a:r>
            <a:endParaRPr/>
          </a:p>
        </p:txBody>
      </p:sp>
      <p:sp>
        <p:nvSpPr>
          <p:cNvPr id="1088" name="Shape 10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89" name="Shape 1089"/>
          <p:cNvPicPr preferRelativeResize="0"/>
          <p:nvPr/>
        </p:nvPicPr>
        <p:blipFill rotWithShape="1">
          <a:blip r:embed="rId3">
            <a:alphaModFix/>
          </a:blip>
          <a:srcRect b="0" l="0" r="0" t="0"/>
          <a:stretch/>
        </p:blipFill>
        <p:spPr>
          <a:xfrm>
            <a:off x="932787" y="2035355"/>
            <a:ext cx="6884831" cy="2112750"/>
          </a:xfrm>
          <a:prstGeom prst="rect">
            <a:avLst/>
          </a:prstGeom>
          <a:noFill/>
          <a:ln>
            <a:noFill/>
          </a:ln>
        </p:spPr>
      </p:pic>
      <p:pic>
        <p:nvPicPr>
          <p:cNvPr id="1090" name="Shape 1090"/>
          <p:cNvPicPr preferRelativeResize="0"/>
          <p:nvPr/>
        </p:nvPicPr>
        <p:blipFill rotWithShape="1">
          <a:blip r:embed="rId4">
            <a:alphaModFix/>
          </a:blip>
          <a:srcRect b="10475" l="0" r="0" t="9238"/>
          <a:stretch/>
        </p:blipFill>
        <p:spPr>
          <a:xfrm>
            <a:off x="5084968" y="4148105"/>
            <a:ext cx="1680378" cy="2023655"/>
          </a:xfrm>
          <a:prstGeom prst="rect">
            <a:avLst/>
          </a:prstGeom>
          <a:noFill/>
          <a:ln>
            <a:noFill/>
          </a:ln>
        </p:spPr>
      </p:pic>
      <p:pic>
        <p:nvPicPr>
          <p:cNvPr id="1091" name="Shape 1091"/>
          <p:cNvPicPr preferRelativeResize="0"/>
          <p:nvPr/>
        </p:nvPicPr>
        <p:blipFill rotWithShape="1">
          <a:blip r:embed="rId5">
            <a:alphaModFix/>
          </a:blip>
          <a:srcRect b="0" l="0" r="0" t="0"/>
          <a:stretch/>
        </p:blipFill>
        <p:spPr>
          <a:xfrm>
            <a:off x="1709992" y="4218802"/>
            <a:ext cx="1969784" cy="1958901"/>
          </a:xfrm>
          <a:prstGeom prst="rect">
            <a:avLst/>
          </a:prstGeom>
          <a:noFill/>
          <a:ln>
            <a:noFill/>
          </a:ln>
        </p:spPr>
      </p:pic>
      <p:sp>
        <p:nvSpPr>
          <p:cNvPr id="1092" name="Shape 1092"/>
          <p:cNvSpPr txBox="1"/>
          <p:nvPr/>
        </p:nvSpPr>
        <p:spPr>
          <a:xfrm>
            <a:off x="6765346" y="4583428"/>
            <a:ext cx="540533"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Shape 109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98" name="Shape 1098"/>
          <p:cNvSpPr txBox="1"/>
          <p:nvPr>
            <p:ph idx="1" type="body"/>
          </p:nvPr>
        </p:nvSpPr>
        <p:spPr>
          <a:xfrm>
            <a:off x="304800" y="1092200"/>
            <a:ext cx="8534400" cy="35099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picks up </a:t>
            </a:r>
            <a:r>
              <a:rPr b="0" i="0" lang="en-US" sz="2400" u="none" cap="none" strike="noStrike">
                <a:solidFill>
                  <a:schemeClr val="accent3"/>
                </a:solidFill>
                <a:latin typeface="Calibri"/>
                <a:ea typeface="Calibri"/>
                <a:cs typeface="Calibri"/>
                <a:sym typeface="Calibri"/>
              </a:rPr>
              <a:t>biases </a:t>
            </a:r>
            <a:r>
              <a:rPr b="0" i="0" lang="en-US" sz="2400" u="none" cap="none" strike="noStrike">
                <a:solidFill>
                  <a:schemeClr val="dk1"/>
                </a:solidFill>
                <a:latin typeface="Calibri"/>
                <a:ea typeface="Calibri"/>
                <a:cs typeface="Calibri"/>
                <a:sym typeface="Calibri"/>
              </a:rPr>
              <a:t>in training data</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99" name="Shape 109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00" name="Shape 1100"/>
          <p:cNvPicPr preferRelativeResize="0"/>
          <p:nvPr/>
        </p:nvPicPr>
        <p:blipFill rotWithShape="1">
          <a:blip r:embed="rId3">
            <a:alphaModFix/>
          </a:blip>
          <a:srcRect b="0" l="0" r="0" t="0"/>
          <a:stretch/>
        </p:blipFill>
        <p:spPr>
          <a:xfrm>
            <a:off x="323850" y="2047421"/>
            <a:ext cx="8496300" cy="2349500"/>
          </a:xfrm>
          <a:prstGeom prst="rect">
            <a:avLst/>
          </a:prstGeom>
          <a:noFill/>
          <a:ln>
            <a:noFill/>
          </a:ln>
        </p:spPr>
      </p:pic>
      <p:sp>
        <p:nvSpPr>
          <p:cNvPr id="1101" name="Shape 1101"/>
          <p:cNvSpPr/>
          <p:nvPr/>
        </p:nvSpPr>
        <p:spPr>
          <a:xfrm>
            <a:off x="844063" y="5855108"/>
            <a:ext cx="7976087"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https://hackernoon.com/bias-sexist-or-this-is-the-way-it-should-be-ce1f7c8c683c</a:t>
            </a:r>
            <a:endParaRPr/>
          </a:p>
        </p:txBody>
      </p:sp>
      <p:sp>
        <p:nvSpPr>
          <p:cNvPr id="1102" name="Shape 1102"/>
          <p:cNvSpPr txBox="1"/>
          <p:nvPr/>
        </p:nvSpPr>
        <p:spPr>
          <a:xfrm>
            <a:off x="844063" y="4874215"/>
            <a:ext cx="239757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Calibri"/>
                <a:ea typeface="Calibri"/>
                <a:cs typeface="Calibri"/>
                <a:sym typeface="Calibri"/>
              </a:rPr>
              <a:t>Didn’t specify gender</a:t>
            </a:r>
            <a:endParaRPr/>
          </a:p>
        </p:txBody>
      </p:sp>
      <p:cxnSp>
        <p:nvCxnSpPr>
          <p:cNvPr id="1103" name="Shape 1103"/>
          <p:cNvCxnSpPr>
            <a:stCxn id="1102" idx="0"/>
          </p:cNvCxnSpPr>
          <p:nvPr/>
        </p:nvCxnSpPr>
        <p:spPr>
          <a:xfrm rot="10800000">
            <a:off x="2042853" y="3634315"/>
            <a:ext cx="0" cy="1239900"/>
          </a:xfrm>
          <a:prstGeom prst="straightConnector1">
            <a:avLst/>
          </a:prstGeom>
          <a:gradFill>
            <a:gsLst>
              <a:gs pos="0">
                <a:srgbClr val="A50021"/>
              </a:gs>
              <a:gs pos="100000">
                <a:schemeClr val="dk1"/>
              </a:gs>
            </a:gsLst>
            <a:lin ang="0" scaled="0"/>
          </a:gradFill>
          <a:ln cap="flat" cmpd="sng" w="28575">
            <a:solidFill>
              <a:schemeClr val="accent3"/>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Shape 110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109" name="Shape 110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Uninterpretable </a:t>
            </a:r>
            <a:r>
              <a:rPr b="0" i="0" lang="en-US" sz="2400" u="none" cap="none" strike="noStrike">
                <a:solidFill>
                  <a:schemeClr val="dk1"/>
                </a:solidFill>
                <a:latin typeface="Calibri"/>
                <a:ea typeface="Calibri"/>
                <a:cs typeface="Calibri"/>
                <a:sym typeface="Calibri"/>
              </a:rPr>
              <a:t>systems do </a:t>
            </a:r>
            <a:r>
              <a:rPr b="0" i="0" lang="en-US" sz="2400" u="none" cap="none" strike="noStrike">
                <a:solidFill>
                  <a:schemeClr val="accent3"/>
                </a:solidFill>
                <a:latin typeface="Calibri"/>
                <a:ea typeface="Calibri"/>
                <a:cs typeface="Calibri"/>
                <a:sym typeface="Calibri"/>
              </a:rPr>
              <a:t>strange things</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10" name="Shape 111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11" name="Shape 1111"/>
          <p:cNvPicPr preferRelativeResize="0"/>
          <p:nvPr/>
        </p:nvPicPr>
        <p:blipFill rotWithShape="1">
          <a:blip r:embed="rId3">
            <a:alphaModFix/>
          </a:blip>
          <a:srcRect b="0" l="0" r="73214" t="0"/>
          <a:stretch/>
        </p:blipFill>
        <p:spPr>
          <a:xfrm>
            <a:off x="1077687" y="2064682"/>
            <a:ext cx="3298047" cy="3516571"/>
          </a:xfrm>
          <a:prstGeom prst="rect">
            <a:avLst/>
          </a:prstGeom>
          <a:noFill/>
          <a:ln>
            <a:noFill/>
          </a:ln>
        </p:spPr>
      </p:pic>
      <p:pic>
        <p:nvPicPr>
          <p:cNvPr id="1112" name="Shape 1112"/>
          <p:cNvPicPr preferRelativeResize="0"/>
          <p:nvPr/>
        </p:nvPicPr>
        <p:blipFill rotWithShape="1">
          <a:blip r:embed="rId3">
            <a:alphaModFix/>
          </a:blip>
          <a:srcRect b="0" l="49405" r="26547" t="0"/>
          <a:stretch/>
        </p:blipFill>
        <p:spPr>
          <a:xfrm>
            <a:off x="4549906" y="2064682"/>
            <a:ext cx="2960914" cy="3516571"/>
          </a:xfrm>
          <a:prstGeom prst="rect">
            <a:avLst/>
          </a:prstGeom>
          <a:noFill/>
          <a:ln>
            <a:noFill/>
          </a:ln>
        </p:spPr>
      </p:pic>
      <p:sp>
        <p:nvSpPr>
          <p:cNvPr id="1113" name="Shape 1113"/>
          <p:cNvSpPr/>
          <p:nvPr/>
        </p:nvSpPr>
        <p:spPr>
          <a:xfrm>
            <a:off x="2051538" y="5851762"/>
            <a:ext cx="6787662"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http://languagelog.ldc.upenn.edu/nll/?p=35120#more-35120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19" name="Shape 11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20" name="Shape 112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1" name="Shape 1121"/>
          <p:cNvPicPr preferRelativeResize="0"/>
          <p:nvPr/>
        </p:nvPicPr>
        <p:blipFill>
          <a:blip r:embed="rId3">
            <a:alphaModFix/>
          </a:blip>
          <a:stretch>
            <a:fillRect/>
          </a:stretch>
        </p:blipFill>
        <p:spPr>
          <a:xfrm>
            <a:off x="152400" y="1947725"/>
            <a:ext cx="8839201" cy="1363224"/>
          </a:xfrm>
          <a:prstGeom prst="rect">
            <a:avLst/>
          </a:prstGeom>
          <a:noFill/>
          <a:ln>
            <a:noFill/>
          </a:ln>
        </p:spPr>
      </p:pic>
      <p:sp>
        <p:nvSpPr>
          <p:cNvPr id="1122" name="Shape 1122"/>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3" name="Shape 1123"/>
          <p:cNvPicPr preferRelativeResize="0"/>
          <p:nvPr/>
        </p:nvPicPr>
        <p:blipFill>
          <a:blip r:embed="rId4">
            <a:alphaModFix/>
          </a:blip>
          <a:stretch>
            <a:fillRect/>
          </a:stretch>
        </p:blipFill>
        <p:spPr>
          <a:xfrm>
            <a:off x="230125" y="4374575"/>
            <a:ext cx="8146666" cy="1871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29" name="Shape 11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30" name="Shape 113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31" name="Shape 113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32" name="Shape 1132"/>
          <p:cNvPicPr preferRelativeResize="0"/>
          <p:nvPr/>
        </p:nvPicPr>
        <p:blipFill>
          <a:blip r:embed="rId3">
            <a:alphaModFix/>
          </a:blip>
          <a:stretch>
            <a:fillRect/>
          </a:stretch>
        </p:blipFill>
        <p:spPr>
          <a:xfrm>
            <a:off x="152400" y="4374575"/>
            <a:ext cx="8839197" cy="1820060"/>
          </a:xfrm>
          <a:prstGeom prst="rect">
            <a:avLst/>
          </a:prstGeom>
          <a:noFill/>
          <a:ln>
            <a:noFill/>
          </a:ln>
        </p:spPr>
      </p:pic>
      <p:pic>
        <p:nvPicPr>
          <p:cNvPr id="1133" name="Shape 1133"/>
          <p:cNvPicPr preferRelativeResize="0"/>
          <p:nvPr/>
        </p:nvPicPr>
        <p:blipFill>
          <a:blip r:embed="rId4">
            <a:alphaModFix/>
          </a:blip>
          <a:stretch>
            <a:fillRect/>
          </a:stretch>
        </p:blipFill>
        <p:spPr>
          <a:xfrm>
            <a:off x="152400" y="2100125"/>
            <a:ext cx="8839196" cy="9973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Shape 113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39" name="Shape 113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40" name="Shape 114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41" name="Shape 114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42" name="Shape 1142"/>
          <p:cNvPicPr preferRelativeResize="0"/>
          <p:nvPr/>
        </p:nvPicPr>
        <p:blipFill>
          <a:blip r:embed="rId3">
            <a:alphaModFix/>
          </a:blip>
          <a:stretch>
            <a:fillRect/>
          </a:stretch>
        </p:blipFill>
        <p:spPr>
          <a:xfrm>
            <a:off x="152400" y="2171550"/>
            <a:ext cx="8839198" cy="984529"/>
          </a:xfrm>
          <a:prstGeom prst="rect">
            <a:avLst/>
          </a:prstGeom>
          <a:noFill/>
          <a:ln>
            <a:noFill/>
          </a:ln>
        </p:spPr>
      </p:pic>
      <p:pic>
        <p:nvPicPr>
          <p:cNvPr id="1143" name="Shape 1143"/>
          <p:cNvPicPr preferRelativeResize="0"/>
          <p:nvPr/>
        </p:nvPicPr>
        <p:blipFill>
          <a:blip r:embed="rId4">
            <a:alphaModFix/>
          </a:blip>
          <a:stretch>
            <a:fillRect/>
          </a:stretch>
        </p:blipFill>
        <p:spPr>
          <a:xfrm>
            <a:off x="152400" y="4374575"/>
            <a:ext cx="8839201" cy="1787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Shape 114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49" name="Shape 11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50" name="Shape 115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51" name="Shape 115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52" name="Shape 1152"/>
          <p:cNvPicPr preferRelativeResize="0"/>
          <p:nvPr/>
        </p:nvPicPr>
        <p:blipFill>
          <a:blip r:embed="rId3">
            <a:alphaModFix/>
          </a:blip>
          <a:stretch>
            <a:fillRect/>
          </a:stretch>
        </p:blipFill>
        <p:spPr>
          <a:xfrm>
            <a:off x="152400" y="4374575"/>
            <a:ext cx="8839201" cy="1758585"/>
          </a:xfrm>
          <a:prstGeom prst="rect">
            <a:avLst/>
          </a:prstGeom>
          <a:noFill/>
          <a:ln>
            <a:noFill/>
          </a:ln>
        </p:spPr>
      </p:pic>
      <p:pic>
        <p:nvPicPr>
          <p:cNvPr id="1153" name="Shape 1153"/>
          <p:cNvPicPr preferRelativeResize="0"/>
          <p:nvPr/>
        </p:nvPicPr>
        <p:blipFill>
          <a:blip r:embed="rId4">
            <a:alphaModFix/>
          </a:blip>
          <a:stretch>
            <a:fillRect/>
          </a:stretch>
        </p:blipFill>
        <p:spPr>
          <a:xfrm>
            <a:off x="152400" y="2100125"/>
            <a:ext cx="8839202" cy="9709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Shape 115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59" name="Shape 115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60" name="Shape 116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61" name="Shape 116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62" name="Shape 1162"/>
          <p:cNvPicPr preferRelativeResize="0"/>
          <p:nvPr/>
        </p:nvPicPr>
        <p:blipFill>
          <a:blip r:embed="rId3">
            <a:alphaModFix/>
          </a:blip>
          <a:stretch>
            <a:fillRect/>
          </a:stretch>
        </p:blipFill>
        <p:spPr>
          <a:xfrm>
            <a:off x="152400" y="4374575"/>
            <a:ext cx="8839201" cy="1772464"/>
          </a:xfrm>
          <a:prstGeom prst="rect">
            <a:avLst/>
          </a:prstGeom>
          <a:noFill/>
          <a:ln>
            <a:noFill/>
          </a:ln>
        </p:spPr>
      </p:pic>
      <p:pic>
        <p:nvPicPr>
          <p:cNvPr id="1163" name="Shape 1163"/>
          <p:cNvPicPr preferRelativeResize="0"/>
          <p:nvPr/>
        </p:nvPicPr>
        <p:blipFill>
          <a:blip r:embed="rId4">
            <a:alphaModFix/>
          </a:blip>
          <a:stretch>
            <a:fillRect/>
          </a:stretch>
        </p:blipFill>
        <p:spPr>
          <a:xfrm>
            <a:off x="152400" y="2100125"/>
            <a:ext cx="8839202" cy="9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1950s: Early Machine Translation</a:t>
            </a:r>
            <a:endParaRPr/>
          </a:p>
        </p:txBody>
      </p:sp>
      <p:sp>
        <p:nvSpPr>
          <p:cNvPr id="124" name="Shape 124"/>
          <p:cNvSpPr txBox="1"/>
          <p:nvPr>
            <p:ph idx="1" type="body"/>
          </p:nvPr>
        </p:nvSpPr>
        <p:spPr>
          <a:xfrm>
            <a:off x="304800" y="1092200"/>
            <a:ext cx="8332454"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Machine Translation research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began in the </a:t>
            </a:r>
            <a:r>
              <a:rPr b="0" i="0" lang="en-US" sz="2400" u="none" cap="none" strike="noStrike">
                <a:solidFill>
                  <a:schemeClr val="accent3"/>
                </a:solidFill>
                <a:latin typeface="Calibri"/>
                <a:ea typeface="Calibri"/>
                <a:cs typeface="Calibri"/>
                <a:sym typeface="Calibri"/>
              </a:rPr>
              <a:t>early 1950s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Mostly Russian → English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(motivated by the Cold War!)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Systems were mostly </a:t>
            </a:r>
            <a:r>
              <a:rPr b="0" i="0" lang="en-US" sz="2400" u="none" cap="none" strike="noStrike">
                <a:solidFill>
                  <a:schemeClr val="accent3"/>
                </a:solidFill>
                <a:latin typeface="Calibri"/>
                <a:ea typeface="Calibri"/>
                <a:cs typeface="Calibri"/>
                <a:sym typeface="Calibri"/>
              </a:rPr>
              <a:t>rule-based</a:t>
            </a:r>
            <a:r>
              <a:rPr b="0" i="0" lang="en-US" sz="2400" u="none" cap="none" strike="noStrike">
                <a:solidFill>
                  <a:schemeClr val="dk1"/>
                </a:solidFill>
                <a:latin typeface="Calibri"/>
                <a:ea typeface="Calibri"/>
                <a:cs typeface="Calibri"/>
                <a:sym typeface="Calibri"/>
              </a:rPr>
              <a:t>, using a bilingual dictionary to map Russian words to their English counterparts</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 cool by-product: Quicksort!</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25" name="Shape 12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26" name="Shape 126"/>
          <p:cNvGrpSpPr/>
          <p:nvPr/>
        </p:nvGrpSpPr>
        <p:grpSpPr>
          <a:xfrm>
            <a:off x="4979654" y="1092200"/>
            <a:ext cx="3917163" cy="3041280"/>
            <a:chOff x="4979654" y="1092200"/>
            <a:chExt cx="3917163" cy="3041280"/>
          </a:xfrm>
        </p:grpSpPr>
        <p:pic>
          <p:nvPicPr>
            <p:cNvPr id="127" name="Shape 127"/>
            <p:cNvPicPr preferRelativeResize="0"/>
            <p:nvPr/>
          </p:nvPicPr>
          <p:blipFill rotWithShape="1">
            <a:blip r:embed="rId3">
              <a:alphaModFix/>
            </a:blip>
            <a:srcRect b="0" l="0" r="0" t="0"/>
            <a:stretch/>
          </p:blipFill>
          <p:spPr>
            <a:xfrm>
              <a:off x="5078746" y="1092200"/>
              <a:ext cx="3558508" cy="2671948"/>
            </a:xfrm>
            <a:prstGeom prst="rect">
              <a:avLst/>
            </a:prstGeom>
            <a:noFill/>
            <a:ln>
              <a:noFill/>
            </a:ln>
          </p:spPr>
        </p:pic>
        <p:sp>
          <p:nvSpPr>
            <p:cNvPr id="128" name="Shape 128"/>
            <p:cNvSpPr/>
            <p:nvPr/>
          </p:nvSpPr>
          <p:spPr>
            <a:xfrm>
              <a:off x="4979654" y="3764148"/>
              <a:ext cx="39171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Source: </a:t>
              </a:r>
              <a:r>
                <a:rPr lang="en-US" sz="1800">
                  <a:solidFill>
                    <a:schemeClr val="dk1"/>
                  </a:solidFill>
                  <a:latin typeface="Calibri"/>
                  <a:ea typeface="Calibri"/>
                  <a:cs typeface="Calibri"/>
                  <a:sym typeface="Calibri"/>
                </a:rPr>
                <a:t>https://youtu.be/K-HfpsHPmvw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Shape 116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69" name="Shape 1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70" name="Shape 117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71" name="Shape 117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72" name="Shape 1172"/>
          <p:cNvPicPr preferRelativeResize="0"/>
          <p:nvPr/>
        </p:nvPicPr>
        <p:blipFill>
          <a:blip r:embed="rId3">
            <a:alphaModFix/>
          </a:blip>
          <a:stretch>
            <a:fillRect/>
          </a:stretch>
        </p:blipFill>
        <p:spPr>
          <a:xfrm>
            <a:off x="152400" y="2096850"/>
            <a:ext cx="8839202" cy="1118430"/>
          </a:xfrm>
          <a:prstGeom prst="rect">
            <a:avLst/>
          </a:prstGeom>
          <a:noFill/>
          <a:ln>
            <a:noFill/>
          </a:ln>
        </p:spPr>
      </p:pic>
      <p:pic>
        <p:nvPicPr>
          <p:cNvPr id="1173" name="Shape 1173"/>
          <p:cNvPicPr preferRelativeResize="0"/>
          <p:nvPr/>
        </p:nvPicPr>
        <p:blipFill>
          <a:blip r:embed="rId4">
            <a:alphaModFix/>
          </a:blip>
          <a:stretch>
            <a:fillRect/>
          </a:stretch>
        </p:blipFill>
        <p:spPr>
          <a:xfrm>
            <a:off x="152400" y="4374575"/>
            <a:ext cx="8839196" cy="17693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NMT research continues</a:t>
            </a:r>
            <a:endParaRPr/>
          </a:p>
        </p:txBody>
      </p:sp>
      <p:sp>
        <p:nvSpPr>
          <p:cNvPr id="1180" name="Shape 11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NMT is the </a:t>
            </a:r>
            <a:r>
              <a:rPr b="1" i="0" lang="en-US" sz="2400" u="none" cap="none" strike="noStrike">
                <a:solidFill>
                  <a:schemeClr val="dk1"/>
                </a:solidFill>
                <a:latin typeface="Calibri"/>
                <a:ea typeface="Calibri"/>
                <a:cs typeface="Calibri"/>
                <a:sym typeface="Calibri"/>
              </a:rPr>
              <a:t>flagship task</a:t>
            </a:r>
            <a:r>
              <a:rPr b="0" i="0" lang="en-US" sz="2400" u="none" cap="none" strike="noStrike">
                <a:solidFill>
                  <a:schemeClr val="dk1"/>
                </a:solidFill>
                <a:latin typeface="Calibri"/>
                <a:ea typeface="Calibri"/>
                <a:cs typeface="Calibri"/>
                <a:sym typeface="Calibri"/>
              </a:rPr>
              <a:t> for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research has </a:t>
            </a:r>
            <a:r>
              <a:rPr b="0" i="0" lang="en-US" sz="2400" u="none" cap="none" strike="noStrike">
                <a:solidFill>
                  <a:schemeClr val="accent3"/>
                </a:solidFill>
                <a:latin typeface="Calibri"/>
                <a:ea typeface="Calibri"/>
                <a:cs typeface="Calibri"/>
                <a:sym typeface="Calibri"/>
              </a:rPr>
              <a:t>pioneered</a:t>
            </a:r>
            <a:r>
              <a:rPr b="0" i="0" lang="en-US" sz="2400" u="none" cap="none" strike="noStrike">
                <a:solidFill>
                  <a:schemeClr val="dk1"/>
                </a:solidFill>
                <a:latin typeface="Calibri"/>
                <a:ea typeface="Calibri"/>
                <a:cs typeface="Calibri"/>
                <a:sym typeface="Calibri"/>
              </a:rPr>
              <a:t> many of the recent </a:t>
            </a:r>
            <a:r>
              <a:rPr b="0" i="0" lang="en-US" sz="2400" u="none" cap="none" strike="noStrike">
                <a:solidFill>
                  <a:schemeClr val="accent3"/>
                </a:solidFill>
                <a:latin typeface="Calibri"/>
                <a:ea typeface="Calibri"/>
                <a:cs typeface="Calibri"/>
                <a:sym typeface="Calibri"/>
              </a:rPr>
              <a:t>innovations</a:t>
            </a:r>
            <a:r>
              <a:rPr b="0" i="0" lang="en-US" sz="2400" u="none" cap="none" strike="noStrike">
                <a:solidFill>
                  <a:schemeClr val="dk1"/>
                </a:solidFill>
                <a:latin typeface="Calibri"/>
                <a:ea typeface="Calibri"/>
                <a:cs typeface="Calibri"/>
                <a:sym typeface="Calibri"/>
              </a:rPr>
              <a:t> of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2018</a:t>
            </a:r>
            <a:r>
              <a:rPr b="0" i="0" lang="en-US" sz="2400" u="none" cap="none" strike="noStrike">
                <a:solidFill>
                  <a:schemeClr val="dk1"/>
                </a:solidFill>
                <a:latin typeface="Calibri"/>
                <a:ea typeface="Calibri"/>
                <a:cs typeface="Calibri"/>
                <a:sym typeface="Calibri"/>
              </a:rPr>
              <a:t>: NMT research continues to </a:t>
            </a:r>
            <a:r>
              <a:rPr b="0" i="0" lang="en-US" sz="2400" u="none" cap="none" strike="noStrike">
                <a:solidFill>
                  <a:schemeClr val="accent3"/>
                </a:solidFill>
                <a:latin typeface="Calibri"/>
                <a:ea typeface="Calibri"/>
                <a:cs typeface="Calibri"/>
                <a:sym typeface="Calibri"/>
              </a:rPr>
              <a:t>thrive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Researchers have found </a:t>
            </a:r>
            <a:r>
              <a:rPr b="0" i="1" lang="en-US" sz="2400" u="none" cap="none" strike="noStrike">
                <a:solidFill>
                  <a:schemeClr val="accent3"/>
                </a:solidFill>
                <a:latin typeface="Calibri"/>
                <a:ea typeface="Calibri"/>
                <a:cs typeface="Calibri"/>
                <a:sym typeface="Calibri"/>
              </a:rPr>
              <a:t>many, many </a:t>
            </a:r>
            <a:r>
              <a:rPr b="0" i="0" lang="en-US" sz="2400" u="none" cap="none" strike="noStrike">
                <a:solidFill>
                  <a:schemeClr val="accent3"/>
                </a:solidFill>
                <a:latin typeface="Calibri"/>
                <a:ea typeface="Calibri"/>
                <a:cs typeface="Calibri"/>
                <a:sym typeface="Calibri"/>
              </a:rPr>
              <a:t>improvements </a:t>
            </a:r>
            <a:r>
              <a:rPr b="0" i="0" lang="en-US" sz="2400" u="none" cap="none" strike="noStrike">
                <a:solidFill>
                  <a:schemeClr val="dk1"/>
                </a:solidFill>
                <a:latin typeface="Calibri"/>
                <a:ea typeface="Calibri"/>
                <a:cs typeface="Calibri"/>
                <a:sym typeface="Calibri"/>
              </a:rPr>
              <a:t>to the “vanilla” seq2seq NMT system we’ve presented today</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But </a:t>
            </a:r>
            <a:r>
              <a:rPr b="0" i="0" lang="en-US" sz="2400" u="none" cap="none" strike="noStrike">
                <a:solidFill>
                  <a:schemeClr val="accent3"/>
                </a:solidFill>
                <a:latin typeface="Calibri"/>
                <a:ea typeface="Calibri"/>
                <a:cs typeface="Calibri"/>
                <a:sym typeface="Calibri"/>
              </a:rPr>
              <a:t>one improvement </a:t>
            </a:r>
            <a:r>
              <a:rPr b="0" i="0" lang="en-US" sz="2400" u="none" cap="none" strike="noStrike">
                <a:solidFill>
                  <a:schemeClr val="dk1"/>
                </a:solidFill>
                <a:latin typeface="Calibri"/>
                <a:ea typeface="Calibri"/>
                <a:cs typeface="Calibri"/>
                <a:sym typeface="Calibri"/>
              </a:rPr>
              <a:t>is so integral that it is the new vanilla…</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1080"/>
              </a:spcBef>
              <a:spcAft>
                <a:spcPts val="0"/>
              </a:spcAft>
              <a:buClr>
                <a:srgbClr val="CC0000"/>
              </a:buClr>
              <a:buSzPts val="5400"/>
              <a:buFont typeface="Times"/>
              <a:buNone/>
            </a:pPr>
            <a:r>
              <a:rPr b="1" i="0" lang="en-US" sz="5400" u="none" cap="none" strike="noStrike">
                <a:solidFill>
                  <a:schemeClr val="dk1"/>
                </a:solidFill>
                <a:latin typeface="Calibri"/>
                <a:ea typeface="Calibri"/>
                <a:cs typeface="Calibri"/>
                <a:sym typeface="Calibri"/>
              </a:rPr>
              <a:t>ATTENTION</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81" name="Shape 11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188" name="Shape 11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189" name="Shape 1189"/>
          <p:cNvGrpSpPr/>
          <p:nvPr/>
        </p:nvGrpSpPr>
        <p:grpSpPr>
          <a:xfrm rot="5400000">
            <a:off x="735936" y="3539587"/>
            <a:ext cx="779512" cy="265728"/>
            <a:chOff x="6223414" y="4018641"/>
            <a:chExt cx="776477" cy="280329"/>
          </a:xfrm>
        </p:grpSpPr>
        <p:grpSp>
          <p:nvGrpSpPr>
            <p:cNvPr id="1190" name="Shape 1190"/>
            <p:cNvGrpSpPr/>
            <p:nvPr/>
          </p:nvGrpSpPr>
          <p:grpSpPr>
            <a:xfrm rot="-5400000">
              <a:off x="6550278" y="3846238"/>
              <a:ext cx="112131" cy="616723"/>
              <a:chOff x="1883650" y="2468875"/>
              <a:chExt cx="153620" cy="844910"/>
            </a:xfrm>
          </p:grpSpPr>
          <p:sp>
            <p:nvSpPr>
              <p:cNvPr id="1191" name="Shape 119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Shape 119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Shape 119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Shape 119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5" name="Shape 119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196" name="Shape 1196"/>
          <p:cNvCxnSpPr>
            <a:endCxn id="1195"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197" name="Shape 1197"/>
          <p:cNvCxnSpPr>
            <a:stCxn id="1195"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198" name="Shape 1198"/>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199" name="Shape 1199"/>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200" name="Shape 1200"/>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201" name="Shape 1201"/>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202" name="Shape 1202"/>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203" name="Shape 1203"/>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204" name="Shape 1204"/>
          <p:cNvGrpSpPr/>
          <p:nvPr/>
        </p:nvGrpSpPr>
        <p:grpSpPr>
          <a:xfrm rot="5400000">
            <a:off x="1343548" y="3533688"/>
            <a:ext cx="779512" cy="265728"/>
            <a:chOff x="6223414" y="4018641"/>
            <a:chExt cx="776477" cy="280329"/>
          </a:xfrm>
        </p:grpSpPr>
        <p:grpSp>
          <p:nvGrpSpPr>
            <p:cNvPr id="1205" name="Shape 1205"/>
            <p:cNvGrpSpPr/>
            <p:nvPr/>
          </p:nvGrpSpPr>
          <p:grpSpPr>
            <a:xfrm rot="-5400000">
              <a:off x="6550278" y="3846238"/>
              <a:ext cx="112131" cy="616723"/>
              <a:chOff x="1883650" y="2468875"/>
              <a:chExt cx="153620" cy="844910"/>
            </a:xfrm>
          </p:grpSpPr>
          <p:sp>
            <p:nvSpPr>
              <p:cNvPr id="1206" name="Shape 120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Shape 120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Shape 120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Shape 120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0" name="Shape 121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11" name="Shape 1211"/>
          <p:cNvCxnSpPr>
            <a:endCxn id="1210"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12" name="Shape 1212"/>
          <p:cNvCxnSpPr>
            <a:stCxn id="1210"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13" name="Shape 1213"/>
          <p:cNvGrpSpPr/>
          <p:nvPr/>
        </p:nvGrpSpPr>
        <p:grpSpPr>
          <a:xfrm rot="5400000">
            <a:off x="1938462" y="3533688"/>
            <a:ext cx="779512" cy="265728"/>
            <a:chOff x="6223414" y="4018641"/>
            <a:chExt cx="776477" cy="280329"/>
          </a:xfrm>
        </p:grpSpPr>
        <p:grpSp>
          <p:nvGrpSpPr>
            <p:cNvPr id="1214" name="Shape 1214"/>
            <p:cNvGrpSpPr/>
            <p:nvPr/>
          </p:nvGrpSpPr>
          <p:grpSpPr>
            <a:xfrm rot="-5400000">
              <a:off x="6550278" y="3846238"/>
              <a:ext cx="112131" cy="616723"/>
              <a:chOff x="1883650" y="2468875"/>
              <a:chExt cx="153620" cy="844910"/>
            </a:xfrm>
          </p:grpSpPr>
          <p:sp>
            <p:nvSpPr>
              <p:cNvPr id="1215" name="Shape 121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Shape 121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Shape 121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Shape 121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9" name="Shape 121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0" name="Shape 1220"/>
          <p:cNvCxnSpPr>
            <a:endCxn id="1219"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21" name="Shape 1221"/>
          <p:cNvCxnSpPr>
            <a:stCxn id="1219"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22" name="Shape 1222"/>
          <p:cNvGrpSpPr/>
          <p:nvPr/>
        </p:nvGrpSpPr>
        <p:grpSpPr>
          <a:xfrm rot="5400000">
            <a:off x="2548883" y="3530818"/>
            <a:ext cx="779512" cy="265728"/>
            <a:chOff x="6223414" y="4018641"/>
            <a:chExt cx="776477" cy="280329"/>
          </a:xfrm>
        </p:grpSpPr>
        <p:grpSp>
          <p:nvGrpSpPr>
            <p:cNvPr id="1223" name="Shape 1223"/>
            <p:cNvGrpSpPr/>
            <p:nvPr/>
          </p:nvGrpSpPr>
          <p:grpSpPr>
            <a:xfrm rot="-5400000">
              <a:off x="6550278" y="3846238"/>
              <a:ext cx="112131" cy="616723"/>
              <a:chOff x="1883650" y="2468875"/>
              <a:chExt cx="153620" cy="844910"/>
            </a:xfrm>
          </p:grpSpPr>
          <p:sp>
            <p:nvSpPr>
              <p:cNvPr id="1224" name="Shape 12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Shape 12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Shape 12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Shape 12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Shape 122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9" name="Shape 1229"/>
          <p:cNvCxnSpPr>
            <a:endCxn id="1228"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0" name="Shape 1230"/>
          <p:cNvCxnSpPr>
            <a:stCxn id="1228" idx="0"/>
            <a:endCxn id="1231"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232" name="Shape 1232"/>
          <p:cNvGrpSpPr/>
          <p:nvPr/>
        </p:nvGrpSpPr>
        <p:grpSpPr>
          <a:xfrm rot="5400000">
            <a:off x="3854066" y="3530818"/>
            <a:ext cx="779512" cy="265728"/>
            <a:chOff x="6223414" y="4018641"/>
            <a:chExt cx="776477" cy="280329"/>
          </a:xfrm>
        </p:grpSpPr>
        <p:grpSp>
          <p:nvGrpSpPr>
            <p:cNvPr id="1233" name="Shape 1233"/>
            <p:cNvGrpSpPr/>
            <p:nvPr/>
          </p:nvGrpSpPr>
          <p:grpSpPr>
            <a:xfrm rot="-5400000">
              <a:off x="6550278" y="3846238"/>
              <a:ext cx="112131" cy="616723"/>
              <a:chOff x="1883650" y="2468875"/>
              <a:chExt cx="153620" cy="844910"/>
            </a:xfrm>
          </p:grpSpPr>
          <p:sp>
            <p:nvSpPr>
              <p:cNvPr id="1234" name="Shape 123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Shape 123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Shape 123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Shape 123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1" name="Shape 123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38" name="Shape 1238"/>
          <p:cNvCxnSpPr>
            <a:endCxn id="1231"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9" name="Shape 1239"/>
          <p:cNvCxnSpPr>
            <a:stCxn id="1231"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40" name="Shape 1240"/>
          <p:cNvCxnSpPr>
            <a:stCxn id="1231"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41" name="Shape 1241"/>
          <p:cNvGrpSpPr/>
          <p:nvPr/>
        </p:nvGrpSpPr>
        <p:grpSpPr>
          <a:xfrm rot="5400000">
            <a:off x="4464487" y="3539587"/>
            <a:ext cx="779512" cy="265728"/>
            <a:chOff x="6223414" y="4018641"/>
            <a:chExt cx="776477" cy="280329"/>
          </a:xfrm>
        </p:grpSpPr>
        <p:grpSp>
          <p:nvGrpSpPr>
            <p:cNvPr id="1242" name="Shape 1242"/>
            <p:cNvGrpSpPr/>
            <p:nvPr/>
          </p:nvGrpSpPr>
          <p:grpSpPr>
            <a:xfrm rot="-5400000">
              <a:off x="6550278" y="3846238"/>
              <a:ext cx="112131" cy="616723"/>
              <a:chOff x="1883650" y="2468875"/>
              <a:chExt cx="153620" cy="844910"/>
            </a:xfrm>
          </p:grpSpPr>
          <p:sp>
            <p:nvSpPr>
              <p:cNvPr id="1243" name="Shape 124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Shape 124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Shape 124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Shape 124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7" name="Shape 124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48" name="Shape 1248"/>
          <p:cNvCxnSpPr>
            <a:endCxn id="1247"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49" name="Shape 1249"/>
          <p:cNvCxnSpPr>
            <a:stCxn id="1247"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50" name="Shape 1250"/>
          <p:cNvCxnSpPr>
            <a:stCxn id="1247"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51" name="Shape 1251"/>
          <p:cNvGrpSpPr/>
          <p:nvPr/>
        </p:nvGrpSpPr>
        <p:grpSpPr>
          <a:xfrm rot="5400000">
            <a:off x="5080157" y="3530818"/>
            <a:ext cx="779512" cy="265728"/>
            <a:chOff x="6223414" y="4018641"/>
            <a:chExt cx="776477" cy="280329"/>
          </a:xfrm>
        </p:grpSpPr>
        <p:grpSp>
          <p:nvGrpSpPr>
            <p:cNvPr id="1252" name="Shape 1252"/>
            <p:cNvGrpSpPr/>
            <p:nvPr/>
          </p:nvGrpSpPr>
          <p:grpSpPr>
            <a:xfrm rot="-5400000">
              <a:off x="6550278" y="3846238"/>
              <a:ext cx="112131" cy="616723"/>
              <a:chOff x="1883650" y="2468875"/>
              <a:chExt cx="153620" cy="844910"/>
            </a:xfrm>
          </p:grpSpPr>
          <p:sp>
            <p:nvSpPr>
              <p:cNvPr id="1253" name="Shape 125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Shape 125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Shape 125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Shape 125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57" name="Shape 125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58" name="Shape 1258"/>
          <p:cNvCxnSpPr>
            <a:endCxn id="1257"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59" name="Shape 1259"/>
          <p:cNvCxnSpPr>
            <a:stCxn id="1257"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60" name="Shape 1260"/>
          <p:cNvCxnSpPr>
            <a:stCxn id="1257"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61" name="Shape 1261"/>
          <p:cNvGrpSpPr/>
          <p:nvPr/>
        </p:nvGrpSpPr>
        <p:grpSpPr>
          <a:xfrm rot="5400000">
            <a:off x="5690578" y="3530818"/>
            <a:ext cx="779512" cy="265728"/>
            <a:chOff x="6223414" y="4018641"/>
            <a:chExt cx="776477" cy="280329"/>
          </a:xfrm>
        </p:grpSpPr>
        <p:grpSp>
          <p:nvGrpSpPr>
            <p:cNvPr id="1262" name="Shape 1262"/>
            <p:cNvGrpSpPr/>
            <p:nvPr/>
          </p:nvGrpSpPr>
          <p:grpSpPr>
            <a:xfrm rot="-5400000">
              <a:off x="6550278" y="3846238"/>
              <a:ext cx="112131" cy="616723"/>
              <a:chOff x="1883650" y="2468875"/>
              <a:chExt cx="153620" cy="844910"/>
            </a:xfrm>
          </p:grpSpPr>
          <p:sp>
            <p:nvSpPr>
              <p:cNvPr id="1263" name="Shape 12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Shape 12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Shape 12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Shape 12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7" name="Shape 12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68" name="Shape 1268"/>
          <p:cNvCxnSpPr>
            <a:endCxn id="1267"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69" name="Shape 1269"/>
          <p:cNvCxnSpPr>
            <a:stCxn id="1267"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70" name="Shape 1270"/>
          <p:cNvCxnSpPr>
            <a:stCxn id="1267"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71" name="Shape 1271"/>
          <p:cNvGrpSpPr/>
          <p:nvPr/>
        </p:nvGrpSpPr>
        <p:grpSpPr>
          <a:xfrm rot="5400000">
            <a:off x="6300999" y="3539587"/>
            <a:ext cx="779512" cy="265728"/>
            <a:chOff x="6223414" y="4018641"/>
            <a:chExt cx="776477" cy="280329"/>
          </a:xfrm>
        </p:grpSpPr>
        <p:grpSp>
          <p:nvGrpSpPr>
            <p:cNvPr id="1272" name="Shape 1272"/>
            <p:cNvGrpSpPr/>
            <p:nvPr/>
          </p:nvGrpSpPr>
          <p:grpSpPr>
            <a:xfrm rot="-5400000">
              <a:off x="6550278" y="3846238"/>
              <a:ext cx="112131" cy="616723"/>
              <a:chOff x="1883650" y="2468875"/>
              <a:chExt cx="153620" cy="844910"/>
            </a:xfrm>
          </p:grpSpPr>
          <p:sp>
            <p:nvSpPr>
              <p:cNvPr id="1273" name="Shape 12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Shape 12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Shape 12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Shape 12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Shape 12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78" name="Shape 1278"/>
          <p:cNvCxnSpPr>
            <a:endCxn id="1277"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79" name="Shape 1279"/>
          <p:cNvCxnSpPr>
            <a:stCxn id="1277"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80" name="Shape 1280"/>
          <p:cNvCxnSpPr>
            <a:stCxn id="1277"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81" name="Shape 1281"/>
          <p:cNvGrpSpPr/>
          <p:nvPr/>
        </p:nvGrpSpPr>
        <p:grpSpPr>
          <a:xfrm rot="5400000">
            <a:off x="6916669" y="3530818"/>
            <a:ext cx="779512" cy="265728"/>
            <a:chOff x="6223414" y="4018641"/>
            <a:chExt cx="776477" cy="280329"/>
          </a:xfrm>
        </p:grpSpPr>
        <p:grpSp>
          <p:nvGrpSpPr>
            <p:cNvPr id="1282" name="Shape 1282"/>
            <p:cNvGrpSpPr/>
            <p:nvPr/>
          </p:nvGrpSpPr>
          <p:grpSpPr>
            <a:xfrm rot="-5400000">
              <a:off x="6550278" y="3846238"/>
              <a:ext cx="112131" cy="616723"/>
              <a:chOff x="1883650" y="2468875"/>
              <a:chExt cx="153620" cy="844910"/>
            </a:xfrm>
          </p:grpSpPr>
          <p:sp>
            <p:nvSpPr>
              <p:cNvPr id="1283" name="Shape 128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Shape 128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Shape 128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Shape 128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7" name="Shape 128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88" name="Shape 1288"/>
          <p:cNvCxnSpPr>
            <a:endCxn id="1287"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89" name="Shape 1289"/>
          <p:cNvCxnSpPr>
            <a:stCxn id="1287"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90" name="Shape 1290"/>
          <p:cNvCxnSpPr>
            <a:stCxn id="1287"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91" name="Shape 1291"/>
          <p:cNvGrpSpPr/>
          <p:nvPr/>
        </p:nvGrpSpPr>
        <p:grpSpPr>
          <a:xfrm rot="5400000">
            <a:off x="7503525" y="3530818"/>
            <a:ext cx="779512" cy="265728"/>
            <a:chOff x="6223414" y="4018641"/>
            <a:chExt cx="776477" cy="280329"/>
          </a:xfrm>
        </p:grpSpPr>
        <p:grpSp>
          <p:nvGrpSpPr>
            <p:cNvPr id="1292" name="Shape 1292"/>
            <p:cNvGrpSpPr/>
            <p:nvPr/>
          </p:nvGrpSpPr>
          <p:grpSpPr>
            <a:xfrm rot="-5400000">
              <a:off x="6550278" y="3846238"/>
              <a:ext cx="112131" cy="616723"/>
              <a:chOff x="1883650" y="2468875"/>
              <a:chExt cx="153620" cy="844910"/>
            </a:xfrm>
          </p:grpSpPr>
          <p:sp>
            <p:nvSpPr>
              <p:cNvPr id="1293" name="Shape 129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Shape 129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Shape 129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Shape 129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7" name="Shape 129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98" name="Shape 1298"/>
          <p:cNvCxnSpPr>
            <a:endCxn id="1297"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99" name="Shape 1299"/>
          <p:cNvCxnSpPr>
            <a:stCxn id="1297"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300" name="Shape 1300"/>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301" name="Shape 1301"/>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302" name="Shape 1302"/>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303" name="Shape 1303"/>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04" name="Shape 1304"/>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05" name="Shape 1305"/>
          <p:cNvSpPr txBox="1"/>
          <p:nvPr/>
        </p:nvSpPr>
        <p:spPr>
          <a:xfrm>
            <a:off x="4541550" y="5862282"/>
            <a:ext cx="3659467" cy="369332"/>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3A87FF"/>
                </a:solidFill>
                <a:latin typeface="Calibri"/>
                <a:ea typeface="Calibri"/>
                <a:cs typeface="Calibri"/>
                <a:sym typeface="Calibri"/>
              </a:rPr>
              <a:t>Problems with this architecture?</a:t>
            </a:r>
            <a:endParaRPr/>
          </a:p>
        </p:txBody>
      </p:sp>
      <p:sp>
        <p:nvSpPr>
          <p:cNvPr id="1306" name="Shape 1306"/>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307" name="Shape 1307"/>
          <p:cNvSpPr txBox="1"/>
          <p:nvPr/>
        </p:nvSpPr>
        <p:spPr>
          <a:xfrm>
            <a:off x="304799" y="974324"/>
            <a:ext cx="27667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endParaRPr/>
          </a:p>
        </p:txBody>
      </p:sp>
      <p:cxnSp>
        <p:nvCxnSpPr>
          <p:cNvPr id="1308" name="Shape 1308"/>
          <p:cNvCxnSpPr>
            <a:stCxn id="1307" idx="2"/>
          </p:cNvCxnSpPr>
          <p:nvPr/>
        </p:nvCxnSpPr>
        <p:spPr>
          <a:xfrm>
            <a:off x="1688151" y="1620655"/>
            <a:ext cx="875700" cy="14832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315" name="Shape 131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316" name="Shape 1316"/>
          <p:cNvGrpSpPr/>
          <p:nvPr/>
        </p:nvGrpSpPr>
        <p:grpSpPr>
          <a:xfrm rot="5400000">
            <a:off x="735936" y="3539587"/>
            <a:ext cx="779512" cy="265728"/>
            <a:chOff x="6223414" y="4018641"/>
            <a:chExt cx="776477" cy="280329"/>
          </a:xfrm>
        </p:grpSpPr>
        <p:grpSp>
          <p:nvGrpSpPr>
            <p:cNvPr id="1317" name="Shape 1317"/>
            <p:cNvGrpSpPr/>
            <p:nvPr/>
          </p:nvGrpSpPr>
          <p:grpSpPr>
            <a:xfrm rot="-5400000">
              <a:off x="6550278" y="3846238"/>
              <a:ext cx="112131" cy="616723"/>
              <a:chOff x="1883650" y="2468875"/>
              <a:chExt cx="153620" cy="844910"/>
            </a:xfrm>
          </p:grpSpPr>
          <p:sp>
            <p:nvSpPr>
              <p:cNvPr id="1318" name="Shape 131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Shape 131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Shape 132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Shape 132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2" name="Shape 132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23" name="Shape 1323"/>
          <p:cNvCxnSpPr>
            <a:endCxn id="1322"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24" name="Shape 1324"/>
          <p:cNvCxnSpPr>
            <a:stCxn id="1322"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325" name="Shape 1325"/>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326" name="Shape 1326"/>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327" name="Shape 1327"/>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28" name="Shape 1328"/>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29" name="Shape 1329"/>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330" name="Shape 1330"/>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331" name="Shape 1331"/>
          <p:cNvGrpSpPr/>
          <p:nvPr/>
        </p:nvGrpSpPr>
        <p:grpSpPr>
          <a:xfrm rot="5400000">
            <a:off x="1343548" y="3533688"/>
            <a:ext cx="779512" cy="265728"/>
            <a:chOff x="6223414" y="4018641"/>
            <a:chExt cx="776477" cy="280329"/>
          </a:xfrm>
        </p:grpSpPr>
        <p:grpSp>
          <p:nvGrpSpPr>
            <p:cNvPr id="1332" name="Shape 1332"/>
            <p:cNvGrpSpPr/>
            <p:nvPr/>
          </p:nvGrpSpPr>
          <p:grpSpPr>
            <a:xfrm rot="-5400000">
              <a:off x="6550278" y="3846238"/>
              <a:ext cx="112131" cy="616723"/>
              <a:chOff x="1883650" y="2468875"/>
              <a:chExt cx="153620" cy="844910"/>
            </a:xfrm>
          </p:grpSpPr>
          <p:sp>
            <p:nvSpPr>
              <p:cNvPr id="1333" name="Shape 133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Shape 133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Shape 133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Shape 133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7" name="Shape 133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38" name="Shape 1338"/>
          <p:cNvCxnSpPr>
            <a:endCxn id="1337"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39" name="Shape 1339"/>
          <p:cNvCxnSpPr>
            <a:stCxn id="1337"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0" name="Shape 1340"/>
          <p:cNvGrpSpPr/>
          <p:nvPr/>
        </p:nvGrpSpPr>
        <p:grpSpPr>
          <a:xfrm rot="5400000">
            <a:off x="1938462" y="3533688"/>
            <a:ext cx="779512" cy="265728"/>
            <a:chOff x="6223414" y="4018641"/>
            <a:chExt cx="776477" cy="280329"/>
          </a:xfrm>
        </p:grpSpPr>
        <p:grpSp>
          <p:nvGrpSpPr>
            <p:cNvPr id="1341" name="Shape 1341"/>
            <p:cNvGrpSpPr/>
            <p:nvPr/>
          </p:nvGrpSpPr>
          <p:grpSpPr>
            <a:xfrm rot="-5400000">
              <a:off x="6550278" y="3846238"/>
              <a:ext cx="112131" cy="616723"/>
              <a:chOff x="1883650" y="2468875"/>
              <a:chExt cx="153620" cy="844910"/>
            </a:xfrm>
          </p:grpSpPr>
          <p:sp>
            <p:nvSpPr>
              <p:cNvPr id="1342" name="Shape 13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Shape 13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Shape 13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Shape 13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6" name="Shape 13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47" name="Shape 1347"/>
          <p:cNvCxnSpPr>
            <a:endCxn id="1346"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48" name="Shape 1348"/>
          <p:cNvCxnSpPr>
            <a:stCxn id="1346"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9" name="Shape 1349"/>
          <p:cNvGrpSpPr/>
          <p:nvPr/>
        </p:nvGrpSpPr>
        <p:grpSpPr>
          <a:xfrm rot="5400000">
            <a:off x="2548883" y="3530818"/>
            <a:ext cx="779512" cy="265728"/>
            <a:chOff x="6223414" y="4018641"/>
            <a:chExt cx="776477" cy="280329"/>
          </a:xfrm>
        </p:grpSpPr>
        <p:grpSp>
          <p:nvGrpSpPr>
            <p:cNvPr id="1350" name="Shape 1350"/>
            <p:cNvGrpSpPr/>
            <p:nvPr/>
          </p:nvGrpSpPr>
          <p:grpSpPr>
            <a:xfrm rot="-5400000">
              <a:off x="6550278" y="3846238"/>
              <a:ext cx="112131" cy="616723"/>
              <a:chOff x="1883650" y="2468875"/>
              <a:chExt cx="153620" cy="844910"/>
            </a:xfrm>
          </p:grpSpPr>
          <p:sp>
            <p:nvSpPr>
              <p:cNvPr id="1351" name="Shape 1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Shape 1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Shape 1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Shape 1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5" name="Shape 13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56" name="Shape 1356"/>
          <p:cNvCxnSpPr>
            <a:endCxn id="1355"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57" name="Shape 1357"/>
          <p:cNvCxnSpPr>
            <a:stCxn id="1355" idx="0"/>
            <a:endCxn id="1358"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359" name="Shape 1359"/>
          <p:cNvGrpSpPr/>
          <p:nvPr/>
        </p:nvGrpSpPr>
        <p:grpSpPr>
          <a:xfrm rot="5400000">
            <a:off x="3854066" y="3530818"/>
            <a:ext cx="779512" cy="265728"/>
            <a:chOff x="6223414" y="4018641"/>
            <a:chExt cx="776477" cy="280329"/>
          </a:xfrm>
        </p:grpSpPr>
        <p:grpSp>
          <p:nvGrpSpPr>
            <p:cNvPr id="1360" name="Shape 1360"/>
            <p:cNvGrpSpPr/>
            <p:nvPr/>
          </p:nvGrpSpPr>
          <p:grpSpPr>
            <a:xfrm rot="-5400000">
              <a:off x="6550278" y="3846238"/>
              <a:ext cx="112131" cy="616723"/>
              <a:chOff x="1883650" y="2468875"/>
              <a:chExt cx="153620" cy="844910"/>
            </a:xfrm>
          </p:grpSpPr>
          <p:sp>
            <p:nvSpPr>
              <p:cNvPr id="1361" name="Shape 136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Shape 136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Shape 13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Shape 13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8" name="Shape 135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65" name="Shape 1365"/>
          <p:cNvCxnSpPr>
            <a:endCxn id="1358"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66" name="Shape 1366"/>
          <p:cNvCxnSpPr>
            <a:stCxn id="1358"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67" name="Shape 1367"/>
          <p:cNvCxnSpPr>
            <a:stCxn id="1358"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68" name="Shape 1368"/>
          <p:cNvGrpSpPr/>
          <p:nvPr/>
        </p:nvGrpSpPr>
        <p:grpSpPr>
          <a:xfrm rot="5400000">
            <a:off x="4464487" y="3539587"/>
            <a:ext cx="779512" cy="265728"/>
            <a:chOff x="6223414" y="4018641"/>
            <a:chExt cx="776477" cy="280329"/>
          </a:xfrm>
        </p:grpSpPr>
        <p:grpSp>
          <p:nvGrpSpPr>
            <p:cNvPr id="1369" name="Shape 1369"/>
            <p:cNvGrpSpPr/>
            <p:nvPr/>
          </p:nvGrpSpPr>
          <p:grpSpPr>
            <a:xfrm rot="-5400000">
              <a:off x="6550278" y="3846238"/>
              <a:ext cx="112131" cy="616723"/>
              <a:chOff x="1883650" y="2468875"/>
              <a:chExt cx="153620" cy="844910"/>
            </a:xfrm>
          </p:grpSpPr>
          <p:sp>
            <p:nvSpPr>
              <p:cNvPr id="1370" name="Shape 13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Shape 13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Shape 13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Shape 13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4" name="Shape 13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5" name="Shape 1375"/>
          <p:cNvCxnSpPr>
            <a:endCxn id="1374"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76" name="Shape 1376"/>
          <p:cNvCxnSpPr>
            <a:stCxn id="1374"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77" name="Shape 1377"/>
          <p:cNvCxnSpPr>
            <a:stCxn id="1374"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78" name="Shape 1378"/>
          <p:cNvGrpSpPr/>
          <p:nvPr/>
        </p:nvGrpSpPr>
        <p:grpSpPr>
          <a:xfrm rot="5400000">
            <a:off x="5080157" y="3530818"/>
            <a:ext cx="779512" cy="265728"/>
            <a:chOff x="6223414" y="4018641"/>
            <a:chExt cx="776477" cy="280329"/>
          </a:xfrm>
        </p:grpSpPr>
        <p:grpSp>
          <p:nvGrpSpPr>
            <p:cNvPr id="1379" name="Shape 1379"/>
            <p:cNvGrpSpPr/>
            <p:nvPr/>
          </p:nvGrpSpPr>
          <p:grpSpPr>
            <a:xfrm rot="-5400000">
              <a:off x="6550278" y="3846238"/>
              <a:ext cx="112131" cy="616723"/>
              <a:chOff x="1883650" y="2468875"/>
              <a:chExt cx="153620" cy="844910"/>
            </a:xfrm>
          </p:grpSpPr>
          <p:sp>
            <p:nvSpPr>
              <p:cNvPr id="1380" name="Shape 138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Shape 138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Shape 138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Shape 138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4" name="Shape 138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85" name="Shape 1385"/>
          <p:cNvCxnSpPr>
            <a:endCxn id="1384"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86" name="Shape 1386"/>
          <p:cNvCxnSpPr>
            <a:stCxn id="1384"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87" name="Shape 1387"/>
          <p:cNvCxnSpPr>
            <a:stCxn id="1384"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88" name="Shape 1388"/>
          <p:cNvGrpSpPr/>
          <p:nvPr/>
        </p:nvGrpSpPr>
        <p:grpSpPr>
          <a:xfrm rot="5400000">
            <a:off x="5690578" y="3530818"/>
            <a:ext cx="779512" cy="265728"/>
            <a:chOff x="6223414" y="4018641"/>
            <a:chExt cx="776477" cy="280329"/>
          </a:xfrm>
        </p:grpSpPr>
        <p:grpSp>
          <p:nvGrpSpPr>
            <p:cNvPr id="1389" name="Shape 1389"/>
            <p:cNvGrpSpPr/>
            <p:nvPr/>
          </p:nvGrpSpPr>
          <p:grpSpPr>
            <a:xfrm rot="-5400000">
              <a:off x="6550278" y="3846238"/>
              <a:ext cx="112131" cy="616723"/>
              <a:chOff x="1883650" y="2468875"/>
              <a:chExt cx="153620" cy="844910"/>
            </a:xfrm>
          </p:grpSpPr>
          <p:sp>
            <p:nvSpPr>
              <p:cNvPr id="1390" name="Shape 139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Shape 139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Shape 139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Shape 139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4" name="Shape 13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95" name="Shape 1395"/>
          <p:cNvCxnSpPr>
            <a:endCxn id="1394"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96" name="Shape 1396"/>
          <p:cNvCxnSpPr>
            <a:stCxn id="1394"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97" name="Shape 1397"/>
          <p:cNvCxnSpPr>
            <a:stCxn id="1394"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98" name="Shape 1398"/>
          <p:cNvGrpSpPr/>
          <p:nvPr/>
        </p:nvGrpSpPr>
        <p:grpSpPr>
          <a:xfrm rot="5400000">
            <a:off x="6300999" y="3539587"/>
            <a:ext cx="779512" cy="265728"/>
            <a:chOff x="6223414" y="4018641"/>
            <a:chExt cx="776477" cy="280329"/>
          </a:xfrm>
        </p:grpSpPr>
        <p:grpSp>
          <p:nvGrpSpPr>
            <p:cNvPr id="1399" name="Shape 1399"/>
            <p:cNvGrpSpPr/>
            <p:nvPr/>
          </p:nvGrpSpPr>
          <p:grpSpPr>
            <a:xfrm rot="-5400000">
              <a:off x="6550278" y="3846238"/>
              <a:ext cx="112131" cy="616723"/>
              <a:chOff x="1883650" y="2468875"/>
              <a:chExt cx="153620" cy="844910"/>
            </a:xfrm>
          </p:grpSpPr>
          <p:sp>
            <p:nvSpPr>
              <p:cNvPr id="1400" name="Shape 14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Shape 14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Shape 14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Shape 14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Shape 14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05" name="Shape 1405"/>
          <p:cNvCxnSpPr>
            <a:endCxn id="1404"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06" name="Shape 1406"/>
          <p:cNvCxnSpPr>
            <a:stCxn id="1404"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07" name="Shape 1407"/>
          <p:cNvCxnSpPr>
            <a:stCxn id="1404"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08" name="Shape 1408"/>
          <p:cNvGrpSpPr/>
          <p:nvPr/>
        </p:nvGrpSpPr>
        <p:grpSpPr>
          <a:xfrm rot="5400000">
            <a:off x="6916669" y="3530818"/>
            <a:ext cx="779512" cy="265728"/>
            <a:chOff x="6223414" y="4018641"/>
            <a:chExt cx="776477" cy="280329"/>
          </a:xfrm>
        </p:grpSpPr>
        <p:grpSp>
          <p:nvGrpSpPr>
            <p:cNvPr id="1409" name="Shape 1409"/>
            <p:cNvGrpSpPr/>
            <p:nvPr/>
          </p:nvGrpSpPr>
          <p:grpSpPr>
            <a:xfrm rot="-5400000">
              <a:off x="6550278" y="3846238"/>
              <a:ext cx="112131" cy="616723"/>
              <a:chOff x="1883650" y="2468875"/>
              <a:chExt cx="153620" cy="844910"/>
            </a:xfrm>
          </p:grpSpPr>
          <p:sp>
            <p:nvSpPr>
              <p:cNvPr id="1410" name="Shape 141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Shape 141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Shape 141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Shape 141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14" name="Shape 14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15" name="Shape 1415"/>
          <p:cNvCxnSpPr>
            <a:endCxn id="1414"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16" name="Shape 1416"/>
          <p:cNvCxnSpPr>
            <a:stCxn id="1414"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17" name="Shape 1417"/>
          <p:cNvCxnSpPr>
            <a:stCxn id="1414"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18" name="Shape 1418"/>
          <p:cNvGrpSpPr/>
          <p:nvPr/>
        </p:nvGrpSpPr>
        <p:grpSpPr>
          <a:xfrm rot="5400000">
            <a:off x="7503525" y="3530818"/>
            <a:ext cx="779512" cy="265728"/>
            <a:chOff x="6223414" y="4018641"/>
            <a:chExt cx="776477" cy="280329"/>
          </a:xfrm>
        </p:grpSpPr>
        <p:grpSp>
          <p:nvGrpSpPr>
            <p:cNvPr id="1419" name="Shape 1419"/>
            <p:cNvGrpSpPr/>
            <p:nvPr/>
          </p:nvGrpSpPr>
          <p:grpSpPr>
            <a:xfrm rot="-5400000">
              <a:off x="6550278" y="3846238"/>
              <a:ext cx="112131" cy="616723"/>
              <a:chOff x="1883650" y="2468875"/>
              <a:chExt cx="153620" cy="844910"/>
            </a:xfrm>
          </p:grpSpPr>
          <p:sp>
            <p:nvSpPr>
              <p:cNvPr id="1420" name="Shape 142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Shape 142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Shape 142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Shape 142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4" name="Shape 142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25" name="Shape 1425"/>
          <p:cNvCxnSpPr>
            <a:endCxn id="1424"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26" name="Shape 1426"/>
          <p:cNvCxnSpPr>
            <a:stCxn id="1424"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427" name="Shape 1427"/>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428" name="Shape 1428"/>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429" name="Shape 1429"/>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430" name="Shape 1430"/>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31" name="Shape 1431"/>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32" name="Shape 1432"/>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433" name="Shape 1433"/>
          <p:cNvSpPr txBox="1"/>
          <p:nvPr/>
        </p:nvSpPr>
        <p:spPr>
          <a:xfrm>
            <a:off x="304799" y="974324"/>
            <a:ext cx="2766703"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This needs to capture </a:t>
            </a:r>
            <a:r>
              <a:rPr i="1" lang="en-US" sz="1800">
                <a:solidFill>
                  <a:schemeClr val="accent6"/>
                </a:solidFill>
                <a:latin typeface="Calibri"/>
                <a:ea typeface="Calibri"/>
                <a:cs typeface="Calibri"/>
                <a:sym typeface="Calibri"/>
              </a:rPr>
              <a:t>all information</a:t>
            </a:r>
            <a:r>
              <a:rPr lang="en-US" sz="1800">
                <a:solidFill>
                  <a:schemeClr val="accent6"/>
                </a:solidFill>
                <a:latin typeface="Calibri"/>
                <a:ea typeface="Calibri"/>
                <a:cs typeface="Calibri"/>
                <a:sym typeface="Calibri"/>
              </a:rPr>
              <a:t> about the source sentence.</a:t>
            </a:r>
            <a:endParaRPr/>
          </a:p>
          <a:p>
            <a:pPr indent="0" lvl="0" marL="0" marR="0" rtl="0" algn="ctr">
              <a:spcBef>
                <a:spcPts val="0"/>
              </a:spcBef>
              <a:spcAft>
                <a:spcPts val="0"/>
              </a:spcAft>
              <a:buNone/>
            </a:pPr>
            <a:r>
              <a:rPr lang="en-US" sz="1800">
                <a:solidFill>
                  <a:schemeClr val="accent6"/>
                </a:solidFill>
                <a:latin typeface="Calibri"/>
                <a:ea typeface="Calibri"/>
                <a:cs typeface="Calibri"/>
                <a:sym typeface="Calibri"/>
              </a:rPr>
              <a:t>Information bottleneck!</a:t>
            </a:r>
            <a:endParaRPr sz="1800">
              <a:solidFill>
                <a:schemeClr val="accent6"/>
              </a:solidFill>
              <a:latin typeface="Calibri"/>
              <a:ea typeface="Calibri"/>
              <a:cs typeface="Calibri"/>
              <a:sym typeface="Calibri"/>
            </a:endParaRPr>
          </a:p>
        </p:txBody>
      </p:sp>
      <p:cxnSp>
        <p:nvCxnSpPr>
          <p:cNvPr id="1434" name="Shape 1434"/>
          <p:cNvCxnSpPr>
            <a:stCxn id="1433" idx="2"/>
          </p:cNvCxnSpPr>
          <p:nvPr/>
        </p:nvCxnSpPr>
        <p:spPr>
          <a:xfrm>
            <a:off x="1688151" y="2728650"/>
            <a:ext cx="875700" cy="3753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Shape 14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a:t>
            </a:r>
            <a:endParaRPr/>
          </a:p>
        </p:txBody>
      </p:sp>
      <p:sp>
        <p:nvSpPr>
          <p:cNvPr id="1440" name="Shape 144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chemeClr val="accent3"/>
                </a:solidFill>
                <a:latin typeface="Calibri"/>
                <a:ea typeface="Calibri"/>
                <a:cs typeface="Calibri"/>
                <a:sym typeface="Calibri"/>
              </a:rPr>
              <a:t>Attention</a:t>
            </a:r>
            <a:r>
              <a:rPr b="0" i="0" lang="en-US" sz="2400" u="none" cap="none" strike="noStrike">
                <a:solidFill>
                  <a:schemeClr val="dk1"/>
                </a:solidFill>
                <a:latin typeface="Calibri"/>
                <a:ea typeface="Calibri"/>
                <a:cs typeface="Calibri"/>
                <a:sym typeface="Calibri"/>
              </a:rPr>
              <a:t> provides a solution to the bottleneck problem.</a:t>
            </a:r>
            <a:endParaRPr/>
          </a:p>
          <a:p>
            <a:pPr indent="-190500" lvl="0" marL="342900" marR="0" rtl="0" algn="l">
              <a:spcBef>
                <a:spcPts val="480"/>
              </a:spcBef>
              <a:spcAft>
                <a:spcPts val="0"/>
              </a:spcAft>
              <a:buClr>
                <a:srgbClr val="CC0000"/>
              </a:buClr>
              <a:buSzPts val="2400"/>
              <a:buFont typeface="Times"/>
              <a:buNone/>
            </a:pPr>
            <a:r>
              <a:t/>
            </a:r>
            <a:endParaRPr b="0" i="0" sz="2400" u="sng"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on each step of the decoder, </a:t>
            </a:r>
            <a:r>
              <a:rPr b="0" i="1" lang="en-US" sz="2400" u="none" cap="none" strike="noStrike">
                <a:solidFill>
                  <a:schemeClr val="accent3"/>
                </a:solidFill>
                <a:latin typeface="Calibri"/>
                <a:ea typeface="Calibri"/>
                <a:cs typeface="Calibri"/>
                <a:sym typeface="Calibri"/>
              </a:rPr>
              <a:t>focus on a particular part </a:t>
            </a:r>
            <a:r>
              <a:rPr b="0" i="0" lang="en-US" sz="2400" u="none" cap="none" strike="noStrike">
                <a:solidFill>
                  <a:schemeClr val="dk1"/>
                </a:solidFill>
                <a:latin typeface="Calibri"/>
                <a:ea typeface="Calibri"/>
                <a:cs typeface="Calibri"/>
                <a:sym typeface="Calibri"/>
              </a:rPr>
              <a:t>of the source sequence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441" name="Shape 144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442" name="Shape 1442"/>
          <p:cNvPicPr preferRelativeResize="0"/>
          <p:nvPr/>
        </p:nvPicPr>
        <p:blipFill rotWithShape="1">
          <a:blip r:embed="rId3">
            <a:alphaModFix/>
          </a:blip>
          <a:srcRect b="0" l="0" r="0" t="0"/>
          <a:stretch/>
        </p:blipFill>
        <p:spPr>
          <a:xfrm>
            <a:off x="3251231" y="317534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Shape 14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449" name="Shape 14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450" name="Shape 1450"/>
          <p:cNvGrpSpPr/>
          <p:nvPr/>
        </p:nvGrpSpPr>
        <p:grpSpPr>
          <a:xfrm rot="5400000">
            <a:off x="735936" y="4559168"/>
            <a:ext cx="779512" cy="265728"/>
            <a:chOff x="6223414" y="4018641"/>
            <a:chExt cx="776477" cy="280329"/>
          </a:xfrm>
        </p:grpSpPr>
        <p:grpSp>
          <p:nvGrpSpPr>
            <p:cNvPr id="1451" name="Shape 1451"/>
            <p:cNvGrpSpPr/>
            <p:nvPr/>
          </p:nvGrpSpPr>
          <p:grpSpPr>
            <a:xfrm rot="-5400000">
              <a:off x="6550278" y="3846238"/>
              <a:ext cx="112131" cy="616723"/>
              <a:chOff x="1883650" y="2468875"/>
              <a:chExt cx="153620" cy="844910"/>
            </a:xfrm>
          </p:grpSpPr>
          <p:sp>
            <p:nvSpPr>
              <p:cNvPr id="1452" name="Shape 145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Shape 145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Shape 145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Shape 145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56" name="Shape 145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57" name="Shape 1457"/>
          <p:cNvCxnSpPr>
            <a:endCxn id="145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58" name="Shape 1458"/>
          <p:cNvCxnSpPr>
            <a:stCxn id="145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459" name="Shape 145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460" name="Shape 146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461" name="Shape 146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62" name="Shape 146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63" name="Shape 146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464" name="Shape 146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465" name="Shape 1465"/>
          <p:cNvGrpSpPr/>
          <p:nvPr/>
        </p:nvGrpSpPr>
        <p:grpSpPr>
          <a:xfrm rot="5400000">
            <a:off x="1343548" y="4553269"/>
            <a:ext cx="779512" cy="265728"/>
            <a:chOff x="6223414" y="4018641"/>
            <a:chExt cx="776477" cy="280329"/>
          </a:xfrm>
        </p:grpSpPr>
        <p:grpSp>
          <p:nvGrpSpPr>
            <p:cNvPr id="1466" name="Shape 1466"/>
            <p:cNvGrpSpPr/>
            <p:nvPr/>
          </p:nvGrpSpPr>
          <p:grpSpPr>
            <a:xfrm rot="-5400000">
              <a:off x="6550278" y="3846238"/>
              <a:ext cx="112131" cy="616723"/>
              <a:chOff x="1883650" y="2468875"/>
              <a:chExt cx="153620" cy="844910"/>
            </a:xfrm>
          </p:grpSpPr>
          <p:sp>
            <p:nvSpPr>
              <p:cNvPr id="1467" name="Shape 14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Shape 14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Shape 14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Shape 14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1" name="Shape 14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72" name="Shape 1472"/>
          <p:cNvCxnSpPr>
            <a:endCxn id="147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73" name="Shape 1473"/>
          <p:cNvCxnSpPr>
            <a:stCxn id="147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74" name="Shape 1474"/>
          <p:cNvGrpSpPr/>
          <p:nvPr/>
        </p:nvGrpSpPr>
        <p:grpSpPr>
          <a:xfrm rot="5400000">
            <a:off x="1938462" y="4553269"/>
            <a:ext cx="779512" cy="265728"/>
            <a:chOff x="6223414" y="4018641"/>
            <a:chExt cx="776477" cy="280329"/>
          </a:xfrm>
        </p:grpSpPr>
        <p:grpSp>
          <p:nvGrpSpPr>
            <p:cNvPr id="1475" name="Shape 1475"/>
            <p:cNvGrpSpPr/>
            <p:nvPr/>
          </p:nvGrpSpPr>
          <p:grpSpPr>
            <a:xfrm rot="-5400000">
              <a:off x="6550278" y="3846238"/>
              <a:ext cx="112131" cy="616723"/>
              <a:chOff x="1883650" y="2468875"/>
              <a:chExt cx="153620" cy="844910"/>
            </a:xfrm>
          </p:grpSpPr>
          <p:sp>
            <p:nvSpPr>
              <p:cNvPr id="1476" name="Shape 14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Shape 14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Shape 14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Shape 14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0" name="Shape 14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81" name="Shape 1481"/>
          <p:cNvCxnSpPr>
            <a:endCxn id="148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82" name="Shape 1482"/>
          <p:cNvCxnSpPr>
            <a:stCxn id="148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83" name="Shape 1483"/>
          <p:cNvGrpSpPr/>
          <p:nvPr/>
        </p:nvGrpSpPr>
        <p:grpSpPr>
          <a:xfrm rot="5400000">
            <a:off x="2548883" y="4550399"/>
            <a:ext cx="779512" cy="265728"/>
            <a:chOff x="6223414" y="4018641"/>
            <a:chExt cx="776477" cy="280329"/>
          </a:xfrm>
        </p:grpSpPr>
        <p:grpSp>
          <p:nvGrpSpPr>
            <p:cNvPr id="1484" name="Shape 1484"/>
            <p:cNvGrpSpPr/>
            <p:nvPr/>
          </p:nvGrpSpPr>
          <p:grpSpPr>
            <a:xfrm rot="-5400000">
              <a:off x="6550278" y="3846238"/>
              <a:ext cx="112131" cy="616723"/>
              <a:chOff x="1883650" y="2468875"/>
              <a:chExt cx="153620" cy="844910"/>
            </a:xfrm>
          </p:grpSpPr>
          <p:sp>
            <p:nvSpPr>
              <p:cNvPr id="1485" name="Shape 14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Shape 14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Shape 14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Shape 14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9" name="Shape 14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0" name="Shape 1490"/>
          <p:cNvCxnSpPr>
            <a:endCxn id="148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91" name="Shape 1491"/>
          <p:cNvCxnSpPr>
            <a:stCxn id="1489" idx="0"/>
            <a:endCxn id="149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493" name="Shape 1493"/>
          <p:cNvGrpSpPr/>
          <p:nvPr/>
        </p:nvGrpSpPr>
        <p:grpSpPr>
          <a:xfrm rot="5400000">
            <a:off x="3854066" y="4550399"/>
            <a:ext cx="779512" cy="265728"/>
            <a:chOff x="6223414" y="4018641"/>
            <a:chExt cx="776477" cy="280329"/>
          </a:xfrm>
        </p:grpSpPr>
        <p:grpSp>
          <p:nvGrpSpPr>
            <p:cNvPr id="1494" name="Shape 1494"/>
            <p:cNvGrpSpPr/>
            <p:nvPr/>
          </p:nvGrpSpPr>
          <p:grpSpPr>
            <a:xfrm rot="-5400000">
              <a:off x="6550278" y="3846238"/>
              <a:ext cx="112131" cy="616723"/>
              <a:chOff x="1883650" y="2468875"/>
              <a:chExt cx="153620" cy="844910"/>
            </a:xfrm>
          </p:grpSpPr>
          <p:sp>
            <p:nvSpPr>
              <p:cNvPr id="1495" name="Shape 1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Shape 1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Shape 1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Shape 1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2" name="Shape 14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9" name="Shape 1499"/>
          <p:cNvCxnSpPr>
            <a:endCxn id="149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00" name="Shape 1500"/>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01" name="Shape 1501"/>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1502" name="Shape 1502"/>
          <p:cNvGrpSpPr/>
          <p:nvPr/>
        </p:nvGrpSpPr>
        <p:grpSpPr>
          <a:xfrm>
            <a:off x="-27698" y="3001216"/>
            <a:ext cx="828890" cy="1231752"/>
            <a:chOff x="-27698" y="3001216"/>
            <a:chExt cx="828890" cy="1231752"/>
          </a:xfrm>
        </p:grpSpPr>
        <p:sp>
          <p:nvSpPr>
            <p:cNvPr id="1503" name="Shape 150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04" name="Shape 150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505" name="Shape 1505"/>
          <p:cNvGrpSpPr/>
          <p:nvPr/>
        </p:nvGrpSpPr>
        <p:grpSpPr>
          <a:xfrm>
            <a:off x="1076420" y="1651921"/>
            <a:ext cx="3167402" cy="2650355"/>
            <a:chOff x="1076420" y="1651921"/>
            <a:chExt cx="3167402" cy="2650355"/>
          </a:xfrm>
        </p:grpSpPr>
        <p:cxnSp>
          <p:nvCxnSpPr>
            <p:cNvPr id="1506" name="Shape 1506"/>
            <p:cNvCxnSpPr>
              <a:stCxn id="1456" idx="1"/>
              <a:endCxn id="1507"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07" name="Shape 150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8" name="Shape 1508"/>
            <p:cNvCxnSpPr>
              <a:stCxn id="1492" idx="1"/>
              <a:endCxn id="1507"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09" name="Shape 1509"/>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10" name="Shape 1510"/>
            <p:cNvCxnSpPr>
              <a:stCxn id="1509" idx="2"/>
              <a:endCxn id="1507" idx="6"/>
            </p:cNvCxnSpPr>
            <p:nvPr/>
          </p:nvCxnSpPr>
          <p:spPr>
            <a:xfrm flipH="1">
              <a:off x="1132742" y="2021253"/>
              <a:ext cx="12342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Shape 151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17" name="Shape 15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18" name="Shape 1518"/>
          <p:cNvGrpSpPr/>
          <p:nvPr/>
        </p:nvGrpSpPr>
        <p:grpSpPr>
          <a:xfrm rot="5400000">
            <a:off x="735936" y="4559168"/>
            <a:ext cx="779512" cy="265728"/>
            <a:chOff x="6223414" y="4018641"/>
            <a:chExt cx="776477" cy="280329"/>
          </a:xfrm>
        </p:grpSpPr>
        <p:grpSp>
          <p:nvGrpSpPr>
            <p:cNvPr id="1519" name="Shape 1519"/>
            <p:cNvGrpSpPr/>
            <p:nvPr/>
          </p:nvGrpSpPr>
          <p:grpSpPr>
            <a:xfrm rot="-5400000">
              <a:off x="6550278" y="3846238"/>
              <a:ext cx="112131" cy="616723"/>
              <a:chOff x="1883650" y="2468875"/>
              <a:chExt cx="153620" cy="844910"/>
            </a:xfrm>
          </p:grpSpPr>
          <p:sp>
            <p:nvSpPr>
              <p:cNvPr id="1520" name="Shape 15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Shape 15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Shape 15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Shape 15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24" name="Shape 15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25" name="Shape 1525"/>
          <p:cNvCxnSpPr>
            <a:endCxn id="1524"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26" name="Shape 1526"/>
          <p:cNvCxnSpPr>
            <a:stCxn id="1524"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27" name="Shape 152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28" name="Shape 1528"/>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29" name="Shape 1529"/>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30" name="Shape 1530"/>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31" name="Shape 1531"/>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532" name="Shape 1532"/>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533" name="Shape 1533"/>
          <p:cNvGrpSpPr/>
          <p:nvPr/>
        </p:nvGrpSpPr>
        <p:grpSpPr>
          <a:xfrm rot="5400000">
            <a:off x="1343548" y="4553269"/>
            <a:ext cx="779512" cy="265728"/>
            <a:chOff x="6223414" y="4018641"/>
            <a:chExt cx="776477" cy="280329"/>
          </a:xfrm>
        </p:grpSpPr>
        <p:grpSp>
          <p:nvGrpSpPr>
            <p:cNvPr id="1534" name="Shape 1534"/>
            <p:cNvGrpSpPr/>
            <p:nvPr/>
          </p:nvGrpSpPr>
          <p:grpSpPr>
            <a:xfrm rot="-5400000">
              <a:off x="6550278" y="3846238"/>
              <a:ext cx="112131" cy="616723"/>
              <a:chOff x="1883650" y="2468875"/>
              <a:chExt cx="153620" cy="844910"/>
            </a:xfrm>
          </p:grpSpPr>
          <p:sp>
            <p:nvSpPr>
              <p:cNvPr id="1535" name="Shape 153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Shape 153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Shape 153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Shape 153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9" name="Shape 153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0" name="Shape 1540"/>
          <p:cNvCxnSpPr>
            <a:endCxn id="1539"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41" name="Shape 1541"/>
          <p:cNvCxnSpPr>
            <a:stCxn id="1539"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42" name="Shape 1542"/>
          <p:cNvGrpSpPr/>
          <p:nvPr/>
        </p:nvGrpSpPr>
        <p:grpSpPr>
          <a:xfrm rot="5400000">
            <a:off x="1938462" y="4553269"/>
            <a:ext cx="779512" cy="265728"/>
            <a:chOff x="6223414" y="4018641"/>
            <a:chExt cx="776477" cy="280329"/>
          </a:xfrm>
        </p:grpSpPr>
        <p:grpSp>
          <p:nvGrpSpPr>
            <p:cNvPr id="1543" name="Shape 1543"/>
            <p:cNvGrpSpPr/>
            <p:nvPr/>
          </p:nvGrpSpPr>
          <p:grpSpPr>
            <a:xfrm rot="-5400000">
              <a:off x="6550278" y="3846238"/>
              <a:ext cx="112131" cy="616723"/>
              <a:chOff x="1883650" y="2468875"/>
              <a:chExt cx="153620" cy="844910"/>
            </a:xfrm>
          </p:grpSpPr>
          <p:sp>
            <p:nvSpPr>
              <p:cNvPr id="1544" name="Shape 154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Shape 154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Shape 154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Shape 154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8" name="Shape 154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9" name="Shape 1549"/>
          <p:cNvCxnSpPr>
            <a:endCxn id="1548"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0" name="Shape 1550"/>
          <p:cNvCxnSpPr>
            <a:stCxn id="1548"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51" name="Shape 1551"/>
          <p:cNvGrpSpPr/>
          <p:nvPr/>
        </p:nvGrpSpPr>
        <p:grpSpPr>
          <a:xfrm rot="5400000">
            <a:off x="2548883" y="4550399"/>
            <a:ext cx="779512" cy="265728"/>
            <a:chOff x="6223414" y="4018641"/>
            <a:chExt cx="776477" cy="280329"/>
          </a:xfrm>
        </p:grpSpPr>
        <p:grpSp>
          <p:nvGrpSpPr>
            <p:cNvPr id="1552" name="Shape 1552"/>
            <p:cNvGrpSpPr/>
            <p:nvPr/>
          </p:nvGrpSpPr>
          <p:grpSpPr>
            <a:xfrm rot="-5400000">
              <a:off x="6550278" y="3846238"/>
              <a:ext cx="112131" cy="616723"/>
              <a:chOff x="1883650" y="2468875"/>
              <a:chExt cx="153620" cy="844910"/>
            </a:xfrm>
          </p:grpSpPr>
          <p:sp>
            <p:nvSpPr>
              <p:cNvPr id="1553" name="Shape 155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Shape 155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Shape 155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Shape 155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7" name="Shape 155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58" name="Shape 1558"/>
          <p:cNvCxnSpPr>
            <a:endCxn id="1557"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9" name="Shape 1559"/>
          <p:cNvCxnSpPr>
            <a:stCxn id="1557" idx="0"/>
            <a:endCxn id="1560"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561" name="Shape 1561"/>
          <p:cNvGrpSpPr/>
          <p:nvPr/>
        </p:nvGrpSpPr>
        <p:grpSpPr>
          <a:xfrm rot="5400000">
            <a:off x="3854066" y="4550399"/>
            <a:ext cx="779512" cy="265728"/>
            <a:chOff x="6223414" y="4018641"/>
            <a:chExt cx="776477" cy="280329"/>
          </a:xfrm>
        </p:grpSpPr>
        <p:grpSp>
          <p:nvGrpSpPr>
            <p:cNvPr id="1562" name="Shape 1562"/>
            <p:cNvGrpSpPr/>
            <p:nvPr/>
          </p:nvGrpSpPr>
          <p:grpSpPr>
            <a:xfrm rot="-5400000">
              <a:off x="6550278" y="3846238"/>
              <a:ext cx="112131" cy="616723"/>
              <a:chOff x="1883650" y="2468875"/>
              <a:chExt cx="153620" cy="844910"/>
            </a:xfrm>
          </p:grpSpPr>
          <p:sp>
            <p:nvSpPr>
              <p:cNvPr id="1563" name="Shape 15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Shape 15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Shape 15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Shape 15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60" name="Shape 156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67" name="Shape 1567"/>
          <p:cNvCxnSpPr>
            <a:endCxn id="1560"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68" name="Shape 1568"/>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69" name="Shape 1569"/>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0" name="Shape 1570"/>
          <p:cNvCxnSpPr>
            <a:stCxn id="1539" idx="1"/>
            <a:endCxn id="157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sp>
        <p:nvSpPr>
          <p:cNvPr id="1571" name="Shape 157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Shape 1572"/>
          <p:cNvCxnSpPr>
            <a:stCxn id="1560" idx="1"/>
            <a:endCxn id="1571"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573" name="Shape 157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74" name="Shape 157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5" name="Shape 1575"/>
          <p:cNvCxnSpPr>
            <a:stCxn id="1524" idx="1"/>
            <a:endCxn id="157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76" name="Shape 157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7" name="Shape 1577"/>
          <p:cNvCxnSpPr>
            <a:stCxn id="1560" idx="1"/>
            <a:endCxn id="1576"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78" name="Shape 1578"/>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79" name="Shape 1579"/>
          <p:cNvCxnSpPr>
            <a:stCxn id="1578" idx="2"/>
            <a:endCxn id="1571" idx="6"/>
          </p:cNvCxnSpPr>
          <p:nvPr/>
        </p:nvCxnSpPr>
        <p:spPr>
          <a:xfrm flipH="1">
            <a:off x="1736942" y="2021253"/>
            <a:ext cx="6300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Shape 158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86" name="Shape 15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87" name="Shape 1587"/>
          <p:cNvGrpSpPr/>
          <p:nvPr/>
        </p:nvGrpSpPr>
        <p:grpSpPr>
          <a:xfrm rot="5400000">
            <a:off x="735936" y="4559168"/>
            <a:ext cx="779512" cy="265728"/>
            <a:chOff x="6223414" y="4018641"/>
            <a:chExt cx="776477" cy="280329"/>
          </a:xfrm>
        </p:grpSpPr>
        <p:grpSp>
          <p:nvGrpSpPr>
            <p:cNvPr id="1588" name="Shape 1588"/>
            <p:cNvGrpSpPr/>
            <p:nvPr/>
          </p:nvGrpSpPr>
          <p:grpSpPr>
            <a:xfrm rot="-5400000">
              <a:off x="6550278" y="3846238"/>
              <a:ext cx="112131" cy="616723"/>
              <a:chOff x="1883650" y="2468875"/>
              <a:chExt cx="153620" cy="844910"/>
            </a:xfrm>
          </p:grpSpPr>
          <p:sp>
            <p:nvSpPr>
              <p:cNvPr id="1589" name="Shape 158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Shape 159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Shape 159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Shape 159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3" name="Shape 159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94" name="Shape 1594"/>
          <p:cNvCxnSpPr>
            <a:endCxn id="1593"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95" name="Shape 1595"/>
          <p:cNvCxnSpPr>
            <a:stCxn id="1593"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96" name="Shape 159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97" name="Shape 159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98" name="Shape 1598"/>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99" name="Shape 1599"/>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0" name="Shape 1600"/>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01" name="Shape 1601"/>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02" name="Shape 1602"/>
          <p:cNvGrpSpPr/>
          <p:nvPr/>
        </p:nvGrpSpPr>
        <p:grpSpPr>
          <a:xfrm rot="5400000">
            <a:off x="1343548" y="4553269"/>
            <a:ext cx="779512" cy="265728"/>
            <a:chOff x="6223414" y="4018641"/>
            <a:chExt cx="776477" cy="280329"/>
          </a:xfrm>
        </p:grpSpPr>
        <p:grpSp>
          <p:nvGrpSpPr>
            <p:cNvPr id="1603" name="Shape 1603"/>
            <p:cNvGrpSpPr/>
            <p:nvPr/>
          </p:nvGrpSpPr>
          <p:grpSpPr>
            <a:xfrm rot="-5400000">
              <a:off x="6550278" y="3846238"/>
              <a:ext cx="112131" cy="616723"/>
              <a:chOff x="1883650" y="2468875"/>
              <a:chExt cx="153620" cy="844910"/>
            </a:xfrm>
          </p:grpSpPr>
          <p:sp>
            <p:nvSpPr>
              <p:cNvPr id="1604" name="Shape 160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Shape 160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Shape 160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Shape 160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8" name="Shape 160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09" name="Shape 1609"/>
          <p:cNvCxnSpPr>
            <a:endCxn id="1608"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0" name="Shape 1610"/>
          <p:cNvCxnSpPr>
            <a:stCxn id="1608"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11" name="Shape 1611"/>
          <p:cNvGrpSpPr/>
          <p:nvPr/>
        </p:nvGrpSpPr>
        <p:grpSpPr>
          <a:xfrm rot="5400000">
            <a:off x="1938462" y="4553269"/>
            <a:ext cx="779512" cy="265728"/>
            <a:chOff x="6223414" y="4018641"/>
            <a:chExt cx="776477" cy="280329"/>
          </a:xfrm>
        </p:grpSpPr>
        <p:grpSp>
          <p:nvGrpSpPr>
            <p:cNvPr id="1612" name="Shape 1612"/>
            <p:cNvGrpSpPr/>
            <p:nvPr/>
          </p:nvGrpSpPr>
          <p:grpSpPr>
            <a:xfrm rot="-5400000">
              <a:off x="6550278" y="3846238"/>
              <a:ext cx="112131" cy="616723"/>
              <a:chOff x="1883650" y="2468875"/>
              <a:chExt cx="153620" cy="844910"/>
            </a:xfrm>
          </p:grpSpPr>
          <p:sp>
            <p:nvSpPr>
              <p:cNvPr id="1613" name="Shape 161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Shape 161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Shape 161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Shape 161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7" name="Shape 161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18" name="Shape 1618"/>
          <p:cNvCxnSpPr>
            <a:endCxn id="1617"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9" name="Shape 1619"/>
          <p:cNvCxnSpPr>
            <a:stCxn id="1617"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20" name="Shape 1620"/>
          <p:cNvGrpSpPr/>
          <p:nvPr/>
        </p:nvGrpSpPr>
        <p:grpSpPr>
          <a:xfrm rot="5400000">
            <a:off x="2548883" y="4550399"/>
            <a:ext cx="779512" cy="265728"/>
            <a:chOff x="6223414" y="4018641"/>
            <a:chExt cx="776477" cy="280329"/>
          </a:xfrm>
        </p:grpSpPr>
        <p:grpSp>
          <p:nvGrpSpPr>
            <p:cNvPr id="1621" name="Shape 1621"/>
            <p:cNvGrpSpPr/>
            <p:nvPr/>
          </p:nvGrpSpPr>
          <p:grpSpPr>
            <a:xfrm rot="-5400000">
              <a:off x="6550278" y="3846238"/>
              <a:ext cx="112131" cy="616723"/>
              <a:chOff x="1883650" y="2468875"/>
              <a:chExt cx="153620" cy="844910"/>
            </a:xfrm>
          </p:grpSpPr>
          <p:sp>
            <p:nvSpPr>
              <p:cNvPr id="1622" name="Shape 162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Shape 162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Shape 162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Shape 162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6" name="Shape 162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27" name="Shape 1627"/>
          <p:cNvCxnSpPr>
            <a:endCxn id="1626"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28" name="Shape 1628"/>
          <p:cNvCxnSpPr>
            <a:stCxn id="1626" idx="0"/>
            <a:endCxn id="1629"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630" name="Shape 1630"/>
          <p:cNvGrpSpPr/>
          <p:nvPr/>
        </p:nvGrpSpPr>
        <p:grpSpPr>
          <a:xfrm rot="5400000">
            <a:off x="3854066" y="4550399"/>
            <a:ext cx="779512" cy="265728"/>
            <a:chOff x="6223414" y="4018641"/>
            <a:chExt cx="776477" cy="280329"/>
          </a:xfrm>
        </p:grpSpPr>
        <p:grpSp>
          <p:nvGrpSpPr>
            <p:cNvPr id="1631" name="Shape 1631"/>
            <p:cNvGrpSpPr/>
            <p:nvPr/>
          </p:nvGrpSpPr>
          <p:grpSpPr>
            <a:xfrm rot="-5400000">
              <a:off x="6550278" y="3846238"/>
              <a:ext cx="112131" cy="616723"/>
              <a:chOff x="1883650" y="2468875"/>
              <a:chExt cx="153620" cy="844910"/>
            </a:xfrm>
          </p:grpSpPr>
          <p:sp>
            <p:nvSpPr>
              <p:cNvPr id="1632" name="Shape 16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Shape 16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Shape 163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Shape 163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9" name="Shape 162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36" name="Shape 1636"/>
          <p:cNvCxnSpPr>
            <a:endCxn id="1629"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637" name="Shape 163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638" name="Shape 163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39" name="Shape 1639"/>
          <p:cNvCxnSpPr>
            <a:stCxn id="1608" idx="1"/>
            <a:endCxn id="1640"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641" name="Shape 1641"/>
          <p:cNvCxnSpPr>
            <a:stCxn id="1617" idx="1"/>
            <a:endCxn id="1642"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sp>
        <p:nvSpPr>
          <p:cNvPr id="1640" name="Shape 1640"/>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Shape 1642"/>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3" name="Shape 1643"/>
          <p:cNvCxnSpPr>
            <a:stCxn id="1629" idx="1"/>
            <a:endCxn id="1642"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644" name="Shape 1644"/>
          <p:cNvCxnSpPr>
            <a:stCxn id="1629" idx="1"/>
            <a:endCxn id="1640"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645" name="Shape 164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646" name="Shape 164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47" name="Shape 1647"/>
          <p:cNvCxnSpPr>
            <a:stCxn id="1593" idx="1"/>
            <a:endCxn id="164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648" name="Shape 164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9" name="Shape 1649"/>
          <p:cNvCxnSpPr>
            <a:stCxn id="1629" idx="1"/>
            <a:endCxn id="164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650" name="Shape 1650"/>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651" name="Shape 1651"/>
          <p:cNvCxnSpPr>
            <a:stCxn id="1650" idx="2"/>
            <a:endCxn id="1642" idx="6"/>
          </p:cNvCxnSpPr>
          <p:nvPr/>
        </p:nvCxnSpPr>
        <p:spPr>
          <a:xfrm flipH="1">
            <a:off x="2341442" y="2021253"/>
            <a:ext cx="255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658" name="Shape 165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659" name="Shape 1659"/>
          <p:cNvGrpSpPr/>
          <p:nvPr/>
        </p:nvGrpSpPr>
        <p:grpSpPr>
          <a:xfrm rot="5400000">
            <a:off x="735936" y="4559168"/>
            <a:ext cx="779512" cy="265728"/>
            <a:chOff x="6223414" y="4018641"/>
            <a:chExt cx="776477" cy="280329"/>
          </a:xfrm>
        </p:grpSpPr>
        <p:grpSp>
          <p:nvGrpSpPr>
            <p:cNvPr id="1660" name="Shape 1660"/>
            <p:cNvGrpSpPr/>
            <p:nvPr/>
          </p:nvGrpSpPr>
          <p:grpSpPr>
            <a:xfrm rot="-5400000">
              <a:off x="6550278" y="3846238"/>
              <a:ext cx="112131" cy="616723"/>
              <a:chOff x="1883650" y="2468875"/>
              <a:chExt cx="153620" cy="844910"/>
            </a:xfrm>
          </p:grpSpPr>
          <p:sp>
            <p:nvSpPr>
              <p:cNvPr id="1661" name="Shape 166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Shape 166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3" name="Shape 16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Shape 16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5" name="Shape 166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66" name="Shape 1666"/>
          <p:cNvCxnSpPr>
            <a:endCxn id="1665"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67" name="Shape 1667"/>
          <p:cNvCxnSpPr>
            <a:stCxn id="1665"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668" name="Shape 1668"/>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669" name="Shape 1669"/>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670" name="Shape 1670"/>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671" name="Shape 1671"/>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72" name="Shape 1672"/>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73" name="Shape 1673"/>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74" name="Shape 1674"/>
          <p:cNvGrpSpPr/>
          <p:nvPr/>
        </p:nvGrpSpPr>
        <p:grpSpPr>
          <a:xfrm rot="5400000">
            <a:off x="1343548" y="4553269"/>
            <a:ext cx="779512" cy="265728"/>
            <a:chOff x="6223414" y="4018641"/>
            <a:chExt cx="776477" cy="280329"/>
          </a:xfrm>
        </p:grpSpPr>
        <p:grpSp>
          <p:nvGrpSpPr>
            <p:cNvPr id="1675" name="Shape 1675"/>
            <p:cNvGrpSpPr/>
            <p:nvPr/>
          </p:nvGrpSpPr>
          <p:grpSpPr>
            <a:xfrm rot="-5400000">
              <a:off x="6550278" y="3846238"/>
              <a:ext cx="112131" cy="616723"/>
              <a:chOff x="1883650" y="2468875"/>
              <a:chExt cx="153620" cy="844910"/>
            </a:xfrm>
          </p:grpSpPr>
          <p:sp>
            <p:nvSpPr>
              <p:cNvPr id="1676" name="Shape 16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Shape 16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Shape 16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Shape 16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0" name="Shape 16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1" name="Shape 1681"/>
          <p:cNvCxnSpPr>
            <a:endCxn id="1680"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82" name="Shape 1682"/>
          <p:cNvCxnSpPr>
            <a:stCxn id="1680"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83" name="Shape 1683"/>
          <p:cNvGrpSpPr/>
          <p:nvPr/>
        </p:nvGrpSpPr>
        <p:grpSpPr>
          <a:xfrm rot="5400000">
            <a:off x="1938462" y="4553269"/>
            <a:ext cx="779512" cy="265728"/>
            <a:chOff x="6223414" y="4018641"/>
            <a:chExt cx="776477" cy="280329"/>
          </a:xfrm>
        </p:grpSpPr>
        <p:grpSp>
          <p:nvGrpSpPr>
            <p:cNvPr id="1684" name="Shape 1684"/>
            <p:cNvGrpSpPr/>
            <p:nvPr/>
          </p:nvGrpSpPr>
          <p:grpSpPr>
            <a:xfrm rot="-5400000">
              <a:off x="6550278" y="3846238"/>
              <a:ext cx="112131" cy="616723"/>
              <a:chOff x="1883650" y="2468875"/>
              <a:chExt cx="153620" cy="844910"/>
            </a:xfrm>
          </p:grpSpPr>
          <p:sp>
            <p:nvSpPr>
              <p:cNvPr id="1685" name="Shape 16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Shape 16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7" name="Shape 16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Shape 16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9" name="Shape 16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0" name="Shape 1690"/>
          <p:cNvCxnSpPr>
            <a:endCxn id="1689"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91" name="Shape 1691"/>
          <p:cNvCxnSpPr>
            <a:stCxn id="1689"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92" name="Shape 1692"/>
          <p:cNvGrpSpPr/>
          <p:nvPr/>
        </p:nvGrpSpPr>
        <p:grpSpPr>
          <a:xfrm rot="5400000">
            <a:off x="2548883" y="4550399"/>
            <a:ext cx="779512" cy="265728"/>
            <a:chOff x="6223414" y="4018641"/>
            <a:chExt cx="776477" cy="280329"/>
          </a:xfrm>
        </p:grpSpPr>
        <p:grpSp>
          <p:nvGrpSpPr>
            <p:cNvPr id="1693" name="Shape 1693"/>
            <p:cNvGrpSpPr/>
            <p:nvPr/>
          </p:nvGrpSpPr>
          <p:grpSpPr>
            <a:xfrm rot="-5400000">
              <a:off x="6550278" y="3846238"/>
              <a:ext cx="112131" cy="616723"/>
              <a:chOff x="1883650" y="2468875"/>
              <a:chExt cx="153620" cy="844910"/>
            </a:xfrm>
          </p:grpSpPr>
          <p:sp>
            <p:nvSpPr>
              <p:cNvPr id="1694" name="Shape 169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Shape 169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Shape 169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Shape 169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Shape 169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9" name="Shape 1699"/>
          <p:cNvCxnSpPr>
            <a:endCxn id="1698"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00" name="Shape 1700"/>
          <p:cNvCxnSpPr>
            <a:stCxn id="1698" idx="0"/>
            <a:endCxn id="1701"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02" name="Shape 1702"/>
          <p:cNvGrpSpPr/>
          <p:nvPr/>
        </p:nvGrpSpPr>
        <p:grpSpPr>
          <a:xfrm rot="5400000">
            <a:off x="3854066" y="4550399"/>
            <a:ext cx="779512" cy="265728"/>
            <a:chOff x="6223414" y="4018641"/>
            <a:chExt cx="776477" cy="280329"/>
          </a:xfrm>
        </p:grpSpPr>
        <p:grpSp>
          <p:nvGrpSpPr>
            <p:cNvPr id="1703" name="Shape 1703"/>
            <p:cNvGrpSpPr/>
            <p:nvPr/>
          </p:nvGrpSpPr>
          <p:grpSpPr>
            <a:xfrm rot="-5400000">
              <a:off x="6550278" y="3846238"/>
              <a:ext cx="112131" cy="616723"/>
              <a:chOff x="1883650" y="2468875"/>
              <a:chExt cx="153620" cy="844910"/>
            </a:xfrm>
          </p:grpSpPr>
          <p:sp>
            <p:nvSpPr>
              <p:cNvPr id="1704" name="Shape 17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Shape 17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Shape 17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Shape 17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1" name="Shape 170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08" name="Shape 1708"/>
          <p:cNvCxnSpPr>
            <a:endCxn id="1701"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09" name="Shape 1709"/>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10" name="Shape 1710"/>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11" name="Shape 1711"/>
          <p:cNvCxnSpPr>
            <a:stCxn id="1680" idx="1"/>
            <a:endCxn id="1712"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13" name="Shape 1713"/>
          <p:cNvCxnSpPr>
            <a:stCxn id="1689" idx="1"/>
            <a:endCxn id="1714"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15" name="Shape 1715"/>
          <p:cNvCxnSpPr>
            <a:stCxn id="1698" idx="1"/>
            <a:endCxn id="1716"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12" name="Shape 1712"/>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Shape 1714"/>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Shape 1716"/>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7" name="Shape 1717"/>
          <p:cNvCxnSpPr>
            <a:stCxn id="1701" idx="1"/>
            <a:endCxn id="1716"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18" name="Shape 1718"/>
          <p:cNvCxnSpPr>
            <a:stCxn id="1701" idx="1"/>
            <a:endCxn id="1714"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19" name="Shape 1719"/>
          <p:cNvCxnSpPr>
            <a:stCxn id="1701" idx="1"/>
            <a:endCxn id="1712"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20" name="Shape 172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21" name="Shape 172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22" name="Shape 1722"/>
          <p:cNvCxnSpPr>
            <a:stCxn id="1665" idx="1"/>
            <a:endCxn id="1723"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23" name="Shape 1723"/>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4" name="Shape 1724"/>
          <p:cNvCxnSpPr>
            <a:stCxn id="1701" idx="1"/>
            <a:endCxn id="1723"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725" name="Shape 1725"/>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726" name="Shape 1726"/>
          <p:cNvCxnSpPr>
            <a:stCxn id="1725" idx="2"/>
            <a:endCxn id="1716" idx="6"/>
          </p:cNvCxnSpPr>
          <p:nvPr/>
        </p:nvCxnSpPr>
        <p:spPr>
          <a:xfrm>
            <a:off x="2366942" y="2021253"/>
            <a:ext cx="5787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Shape 1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733" name="Shape 1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734" name="Shape 1734"/>
          <p:cNvGrpSpPr/>
          <p:nvPr/>
        </p:nvGrpSpPr>
        <p:grpSpPr>
          <a:xfrm rot="5400000">
            <a:off x="735936" y="4559168"/>
            <a:ext cx="779512" cy="265728"/>
            <a:chOff x="6223414" y="4018641"/>
            <a:chExt cx="776477" cy="280329"/>
          </a:xfrm>
        </p:grpSpPr>
        <p:grpSp>
          <p:nvGrpSpPr>
            <p:cNvPr id="1735" name="Shape 1735"/>
            <p:cNvGrpSpPr/>
            <p:nvPr/>
          </p:nvGrpSpPr>
          <p:grpSpPr>
            <a:xfrm rot="-5400000">
              <a:off x="6550278" y="3846238"/>
              <a:ext cx="112131" cy="616723"/>
              <a:chOff x="1883650" y="2468875"/>
              <a:chExt cx="153620" cy="844910"/>
            </a:xfrm>
          </p:grpSpPr>
          <p:sp>
            <p:nvSpPr>
              <p:cNvPr id="1736" name="Shape 173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Shape 173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Shape 173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Shape 173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0" name="Shape 174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1" name="Shape 1741"/>
          <p:cNvCxnSpPr>
            <a:endCxn id="174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42" name="Shape 1742"/>
          <p:cNvCxnSpPr>
            <a:stCxn id="174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743" name="Shape 174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744" name="Shape 174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745" name="Shape 174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746" name="Shape 174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747" name="Shape 174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748" name="Shape 174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749" name="Shape 1749"/>
          <p:cNvGrpSpPr/>
          <p:nvPr/>
        </p:nvGrpSpPr>
        <p:grpSpPr>
          <a:xfrm rot="5400000">
            <a:off x="1343548" y="4553269"/>
            <a:ext cx="779512" cy="265728"/>
            <a:chOff x="6223414" y="4018641"/>
            <a:chExt cx="776477" cy="280329"/>
          </a:xfrm>
        </p:grpSpPr>
        <p:grpSp>
          <p:nvGrpSpPr>
            <p:cNvPr id="1750" name="Shape 1750"/>
            <p:cNvGrpSpPr/>
            <p:nvPr/>
          </p:nvGrpSpPr>
          <p:grpSpPr>
            <a:xfrm rot="-5400000">
              <a:off x="6550278" y="3846238"/>
              <a:ext cx="112131" cy="616723"/>
              <a:chOff x="1883650" y="2468875"/>
              <a:chExt cx="153620" cy="844910"/>
            </a:xfrm>
          </p:grpSpPr>
          <p:sp>
            <p:nvSpPr>
              <p:cNvPr id="1751" name="Shape 17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Shape 17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Shape 17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Shape 17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55" name="Shape 17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56" name="Shape 1756"/>
          <p:cNvCxnSpPr>
            <a:endCxn id="175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57" name="Shape 1757"/>
          <p:cNvCxnSpPr>
            <a:stCxn id="175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58" name="Shape 1758"/>
          <p:cNvGrpSpPr/>
          <p:nvPr/>
        </p:nvGrpSpPr>
        <p:grpSpPr>
          <a:xfrm rot="5400000">
            <a:off x="1938462" y="4553269"/>
            <a:ext cx="779512" cy="265728"/>
            <a:chOff x="6223414" y="4018641"/>
            <a:chExt cx="776477" cy="280329"/>
          </a:xfrm>
        </p:grpSpPr>
        <p:grpSp>
          <p:nvGrpSpPr>
            <p:cNvPr id="1759" name="Shape 1759"/>
            <p:cNvGrpSpPr/>
            <p:nvPr/>
          </p:nvGrpSpPr>
          <p:grpSpPr>
            <a:xfrm rot="-5400000">
              <a:off x="6550278" y="3846238"/>
              <a:ext cx="112131" cy="616723"/>
              <a:chOff x="1883650" y="2468875"/>
              <a:chExt cx="153620" cy="844910"/>
            </a:xfrm>
          </p:grpSpPr>
          <p:sp>
            <p:nvSpPr>
              <p:cNvPr id="1760" name="Shape 17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Shape 17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Shape 17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Shape 17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4" name="Shape 17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65" name="Shape 1765"/>
          <p:cNvCxnSpPr>
            <a:endCxn id="176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66" name="Shape 1766"/>
          <p:cNvCxnSpPr>
            <a:stCxn id="176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67" name="Shape 1767"/>
          <p:cNvGrpSpPr/>
          <p:nvPr/>
        </p:nvGrpSpPr>
        <p:grpSpPr>
          <a:xfrm rot="5400000">
            <a:off x="2548883" y="4550399"/>
            <a:ext cx="779512" cy="265728"/>
            <a:chOff x="6223414" y="4018641"/>
            <a:chExt cx="776477" cy="280329"/>
          </a:xfrm>
        </p:grpSpPr>
        <p:grpSp>
          <p:nvGrpSpPr>
            <p:cNvPr id="1768" name="Shape 1768"/>
            <p:cNvGrpSpPr/>
            <p:nvPr/>
          </p:nvGrpSpPr>
          <p:grpSpPr>
            <a:xfrm rot="-5400000">
              <a:off x="6550278" y="3846238"/>
              <a:ext cx="112131" cy="616723"/>
              <a:chOff x="1883650" y="2468875"/>
              <a:chExt cx="153620" cy="844910"/>
            </a:xfrm>
          </p:grpSpPr>
          <p:sp>
            <p:nvSpPr>
              <p:cNvPr id="1769" name="Shape 17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Shape 17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Shape 17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Shape 17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3" name="Shape 17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74" name="Shape 1774"/>
          <p:cNvCxnSpPr>
            <a:endCxn id="177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75" name="Shape 1775"/>
          <p:cNvCxnSpPr>
            <a:stCxn id="1773" idx="0"/>
            <a:endCxn id="177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77" name="Shape 1777"/>
          <p:cNvGrpSpPr/>
          <p:nvPr/>
        </p:nvGrpSpPr>
        <p:grpSpPr>
          <a:xfrm rot="5400000">
            <a:off x="3854066" y="4550399"/>
            <a:ext cx="779512" cy="265728"/>
            <a:chOff x="6223414" y="4018641"/>
            <a:chExt cx="776477" cy="280329"/>
          </a:xfrm>
        </p:grpSpPr>
        <p:grpSp>
          <p:nvGrpSpPr>
            <p:cNvPr id="1778" name="Shape 1778"/>
            <p:cNvGrpSpPr/>
            <p:nvPr/>
          </p:nvGrpSpPr>
          <p:grpSpPr>
            <a:xfrm rot="-5400000">
              <a:off x="6550278" y="3846238"/>
              <a:ext cx="112131" cy="616723"/>
              <a:chOff x="1883650" y="2468875"/>
              <a:chExt cx="153620" cy="844910"/>
            </a:xfrm>
          </p:grpSpPr>
          <p:sp>
            <p:nvSpPr>
              <p:cNvPr id="1779" name="Shape 177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Shape 178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Shape 178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Shape 178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Shape 17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83" name="Shape 1783"/>
          <p:cNvCxnSpPr>
            <a:endCxn id="177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84" name="Shape 178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85" name="Shape 178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86" name="Shape 1786"/>
          <p:cNvCxnSpPr>
            <a:stCxn id="1755" idx="1"/>
            <a:endCxn id="17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88" name="Shape 1788"/>
          <p:cNvCxnSpPr>
            <a:stCxn id="1764" idx="1"/>
            <a:endCxn id="17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90" name="Shape 1790"/>
          <p:cNvCxnSpPr>
            <a:stCxn id="1773" idx="1"/>
            <a:endCxn id="17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87" name="Shape 17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Shape 17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Shape 17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2" name="Shape 1792"/>
          <p:cNvCxnSpPr>
            <a:stCxn id="1776" idx="1"/>
            <a:endCxn id="17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93" name="Shape 1793"/>
          <p:cNvCxnSpPr>
            <a:stCxn id="1776" idx="1"/>
            <a:endCxn id="17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94" name="Shape 1794"/>
          <p:cNvCxnSpPr>
            <a:stCxn id="1776" idx="1"/>
            <a:endCxn id="17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95" name="Shape 179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96" name="Shape 179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97" name="Shape 1797"/>
          <p:cNvCxnSpPr>
            <a:stCxn id="1740" idx="1"/>
            <a:endCxn id="179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98" name="Shape 179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9" name="Shape 1799"/>
          <p:cNvCxnSpPr>
            <a:stCxn id="1776" idx="1"/>
            <a:endCxn id="179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grpSp>
        <p:nvGrpSpPr>
          <p:cNvPr id="1800" name="Shape 1800"/>
          <p:cNvGrpSpPr/>
          <p:nvPr/>
        </p:nvGrpSpPr>
        <p:grpSpPr>
          <a:xfrm>
            <a:off x="1258662" y="1398527"/>
            <a:ext cx="4354873" cy="931165"/>
            <a:chOff x="1258662" y="1398527"/>
            <a:chExt cx="4354873" cy="931165"/>
          </a:xfrm>
        </p:grpSpPr>
        <p:sp>
          <p:nvSpPr>
            <p:cNvPr id="1801" name="Shape 1801"/>
            <p:cNvSpPr txBox="1"/>
            <p:nvPr/>
          </p:nvSpPr>
          <p:spPr>
            <a:xfrm>
              <a:off x="2210862" y="1398527"/>
              <a:ext cx="34026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On this decoder timestep, we’re mostly focusing on the first encoder hidden state (</a:t>
              </a:r>
              <a:r>
                <a:rPr i="1" lang="en-US" sz="1800">
                  <a:solidFill>
                    <a:schemeClr val="accent3"/>
                  </a:solidFill>
                  <a:latin typeface="Calibri"/>
                  <a:ea typeface="Calibri"/>
                  <a:cs typeface="Calibri"/>
                  <a:sym typeface="Calibri"/>
                </a:rPr>
                <a:t>”les”</a:t>
              </a:r>
              <a:r>
                <a:rPr lang="en-US" sz="1800">
                  <a:solidFill>
                    <a:schemeClr val="accent3"/>
                  </a:solidFill>
                  <a:latin typeface="Calibri"/>
                  <a:ea typeface="Calibri"/>
                  <a:cs typeface="Calibri"/>
                  <a:sym typeface="Calibri"/>
                </a:rPr>
                <a:t>)</a:t>
              </a:r>
              <a:endParaRPr/>
            </a:p>
          </p:txBody>
        </p:sp>
        <p:cxnSp>
          <p:nvCxnSpPr>
            <p:cNvPr id="1802" name="Shape 1802"/>
            <p:cNvCxnSpPr>
              <a:stCxn id="1801" idx="1"/>
            </p:cNvCxnSpPr>
            <p:nvPr/>
          </p:nvCxnSpPr>
          <p:spPr>
            <a:xfrm flipH="1">
              <a:off x="1258662" y="1860192"/>
              <a:ext cx="952200" cy="4695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1803" name="Shape 1803"/>
          <p:cNvGrpSpPr/>
          <p:nvPr/>
        </p:nvGrpSpPr>
        <p:grpSpPr>
          <a:xfrm>
            <a:off x="-27700" y="1801774"/>
            <a:ext cx="3319610" cy="1307867"/>
            <a:chOff x="-27700" y="1801774"/>
            <a:chExt cx="3319610" cy="1307867"/>
          </a:xfrm>
        </p:grpSpPr>
        <p:cxnSp>
          <p:nvCxnSpPr>
            <p:cNvPr id="1804" name="Shape 1804"/>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05" name="Shape 1805"/>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6" name="Shape 1806"/>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7" name="Shape 1807"/>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8" name="Shape 1808"/>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9" name="Shape 1809"/>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10" name="Shape 1810"/>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811" name="Shape 1811"/>
          <p:cNvGrpSpPr/>
          <p:nvPr/>
        </p:nvGrpSpPr>
        <p:grpSpPr>
          <a:xfrm>
            <a:off x="1132568" y="2758992"/>
            <a:ext cx="6208270" cy="762068"/>
            <a:chOff x="1132568" y="2758992"/>
            <a:chExt cx="6208270" cy="762068"/>
          </a:xfrm>
        </p:grpSpPr>
        <p:sp>
          <p:nvSpPr>
            <p:cNvPr id="1812" name="Shape 1812"/>
            <p:cNvSpPr txBox="1"/>
            <p:nvPr/>
          </p:nvSpPr>
          <p:spPr>
            <a:xfrm>
              <a:off x="4195887" y="2758992"/>
              <a:ext cx="314495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Take softmax to turn the scores into a probability distribution</a:t>
              </a:r>
              <a:endParaRPr/>
            </a:p>
          </p:txBody>
        </p:sp>
        <p:cxnSp>
          <p:nvCxnSpPr>
            <p:cNvPr id="1813" name="Shape 1813"/>
            <p:cNvCxnSpPr>
              <a:stCxn id="1812" idx="1"/>
            </p:cNvCxnSpPr>
            <p:nvPr/>
          </p:nvCxnSpPr>
          <p:spPr>
            <a:xfrm flipH="1">
              <a:off x="3423687" y="3082157"/>
              <a:ext cx="772200" cy="9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cxnSp>
          <p:nvCxnSpPr>
            <p:cNvPr id="1814" name="Shape 1814"/>
            <p:cNvCxnSpPr>
              <a:endCxn id="1805"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15" name="Shape 1815"/>
            <p:cNvCxnSpPr>
              <a:endCxn id="1806"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16" name="Shape 1816"/>
            <p:cNvCxnSpPr>
              <a:endCxn id="1807"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17" name="Shape 1817"/>
            <p:cNvCxnSpPr>
              <a:endCxn id="1808"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35" name="Shape 135"/>
          <p:cNvSpPr txBox="1"/>
          <p:nvPr>
            <p:ph idx="1" type="body"/>
          </p:nvPr>
        </p:nvSpPr>
        <p:spPr>
          <a:xfrm>
            <a:off x="304799" y="1092201"/>
            <a:ext cx="8731169" cy="29251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Learn a </a:t>
            </a:r>
            <a:r>
              <a:rPr b="0" i="0" lang="en-US" sz="2400" u="none" cap="none" strike="noStrike">
                <a:solidFill>
                  <a:schemeClr val="accent3"/>
                </a:solidFill>
                <a:latin typeface="Calibri"/>
                <a:ea typeface="Calibri"/>
                <a:cs typeface="Calibri"/>
                <a:sym typeface="Calibri"/>
              </a:rPr>
              <a:t>probabilistic model </a:t>
            </a:r>
            <a:r>
              <a:rPr b="0" i="0" lang="en-US" sz="2400" u="none" cap="none" strike="noStrike">
                <a:solidFill>
                  <a:schemeClr val="dk1"/>
                </a:solidFill>
                <a:latin typeface="Calibri"/>
                <a:ea typeface="Calibri"/>
                <a:cs typeface="Calibri"/>
                <a:sym typeface="Calibri"/>
              </a:rPr>
              <a:t>from </a:t>
            </a:r>
            <a:r>
              <a:rPr b="0" i="0" lang="en-US" sz="2400" u="none" cap="none" strike="noStrike">
                <a:solidFill>
                  <a:schemeClr val="accent3"/>
                </a:solidFill>
                <a:latin typeface="Calibri"/>
                <a:ea typeface="Calibri"/>
                <a:cs typeface="Calibri"/>
                <a:sym typeface="Calibri"/>
              </a:rPr>
              <a:t>data</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Suppose we’re translating French → English.</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want to find </a:t>
            </a:r>
            <a:r>
              <a:rPr b="0" i="0" lang="en-US" sz="2400" u="none" cap="none" strike="noStrike">
                <a:solidFill>
                  <a:schemeClr val="accent3"/>
                </a:solidFill>
                <a:latin typeface="Calibri"/>
                <a:ea typeface="Calibri"/>
                <a:cs typeface="Calibri"/>
                <a:sym typeface="Calibri"/>
              </a:rPr>
              <a:t>best English sentence </a:t>
            </a:r>
            <a:r>
              <a:rPr b="0" i="1" lang="en-US" sz="2400" u="none" cap="none" strike="noStrike">
                <a:solidFill>
                  <a:schemeClr val="dk1"/>
                </a:solidFill>
                <a:latin typeface="Calibri"/>
                <a:ea typeface="Calibri"/>
                <a:cs typeface="Calibri"/>
                <a:sym typeface="Calibri"/>
              </a:rPr>
              <a:t>y,</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given French sentence </a:t>
            </a:r>
            <a:r>
              <a:rPr b="0" i="1" lang="en-US" sz="2400" u="none" cap="none" strike="noStrike">
                <a:solidFill>
                  <a:schemeClr val="dk1"/>
                </a:solidFill>
                <a:latin typeface="Calibri"/>
                <a:ea typeface="Calibri"/>
                <a:cs typeface="Calibri"/>
                <a:sym typeface="Calibri"/>
              </a:rPr>
              <a:t>x</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254000" lvl="0" marL="342900" marR="0" rtl="0" algn="l">
              <a:spcBef>
                <a:spcPts val="280"/>
              </a:spcBef>
              <a:spcAft>
                <a:spcPts val="0"/>
              </a:spcAft>
              <a:buClr>
                <a:srgbClr val="CC0000"/>
              </a:buClr>
              <a:buSzPts val="1400"/>
              <a:buFont typeface="Times"/>
              <a:buNone/>
            </a:pPr>
            <a:r>
              <a:t/>
            </a:r>
            <a:endParaRPr b="0" i="0" sz="1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Use Bayes Rule to break this down into </a:t>
            </a:r>
            <a:r>
              <a:rPr b="0" i="0" lang="en-US" sz="2400" u="none" cap="none" strike="noStrike">
                <a:solidFill>
                  <a:schemeClr val="accent3"/>
                </a:solidFill>
                <a:latin typeface="Calibri"/>
                <a:ea typeface="Calibri"/>
                <a:cs typeface="Calibri"/>
                <a:sym typeface="Calibri"/>
              </a:rPr>
              <a:t>two components</a:t>
            </a:r>
            <a:r>
              <a:rPr b="0" i="0" lang="en-US" sz="2400" u="none" cap="none" strike="noStrike">
                <a:solidFill>
                  <a:schemeClr val="dk1"/>
                </a:solidFill>
                <a:latin typeface="Calibri"/>
                <a:ea typeface="Calibri"/>
                <a:cs typeface="Calibri"/>
                <a:sym typeface="Calibri"/>
              </a:rPr>
              <a:t> to be learnt separately:</a:t>
            </a:r>
            <a:endParaRPr/>
          </a:p>
        </p:txBody>
      </p:sp>
      <p:sp>
        <p:nvSpPr>
          <p:cNvPr id="136" name="Shape 13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37" name="Shape 137"/>
          <p:cNvPicPr preferRelativeResize="0"/>
          <p:nvPr/>
        </p:nvPicPr>
        <p:blipFill rotWithShape="1">
          <a:blip r:embed="rId3">
            <a:alphaModFix/>
          </a:blip>
          <a:srcRect b="0" l="0" r="58339" t="0"/>
          <a:stretch/>
        </p:blipFill>
        <p:spPr>
          <a:xfrm>
            <a:off x="3281016" y="2554783"/>
            <a:ext cx="2581965" cy="469900"/>
          </a:xfrm>
          <a:prstGeom prst="rect">
            <a:avLst/>
          </a:prstGeom>
          <a:noFill/>
          <a:ln>
            <a:noFill/>
          </a:ln>
        </p:spPr>
      </p:pic>
      <p:pic>
        <p:nvPicPr>
          <p:cNvPr id="138" name="Shape 138"/>
          <p:cNvPicPr preferRelativeResize="0"/>
          <p:nvPr/>
        </p:nvPicPr>
        <p:blipFill rotWithShape="1">
          <a:blip r:embed="rId3">
            <a:alphaModFix/>
          </a:blip>
          <a:srcRect b="0" l="41935" r="0" t="0"/>
          <a:stretch/>
        </p:blipFill>
        <p:spPr>
          <a:xfrm>
            <a:off x="2772682" y="3891557"/>
            <a:ext cx="3598634" cy="469900"/>
          </a:xfrm>
          <a:prstGeom prst="rect">
            <a:avLst/>
          </a:prstGeom>
          <a:noFill/>
          <a:ln>
            <a:noFill/>
          </a:ln>
        </p:spPr>
      </p:pic>
      <p:grpSp>
        <p:nvGrpSpPr>
          <p:cNvPr id="139" name="Shape 139"/>
          <p:cNvGrpSpPr/>
          <p:nvPr/>
        </p:nvGrpSpPr>
        <p:grpSpPr>
          <a:xfrm>
            <a:off x="439153" y="4332652"/>
            <a:ext cx="5099714" cy="1850371"/>
            <a:chOff x="439153" y="4332652"/>
            <a:chExt cx="5099714" cy="1850371"/>
          </a:xfrm>
        </p:grpSpPr>
        <p:sp>
          <p:nvSpPr>
            <p:cNvPr id="140" name="Shape 140"/>
            <p:cNvSpPr txBox="1"/>
            <p:nvPr/>
          </p:nvSpPr>
          <p:spPr>
            <a:xfrm>
              <a:off x="439153" y="4705695"/>
              <a:ext cx="3461657" cy="1477328"/>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Translation Model</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Models how words and phrases should be translated. </a:t>
              </a: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Learnt from parallel data.</a:t>
              </a:r>
              <a:endParaRPr/>
            </a:p>
          </p:txBody>
        </p:sp>
        <p:sp>
          <p:nvSpPr>
            <p:cNvPr id="141" name="Shape 141"/>
            <p:cNvSpPr/>
            <p:nvPr/>
          </p:nvSpPr>
          <p:spPr>
            <a:xfrm rot="-5400000">
              <a:off x="4920526" y="3964681"/>
              <a:ext cx="250371" cy="986312"/>
            </a:xfrm>
            <a:prstGeom prst="leftBrace">
              <a:avLst>
                <a:gd fmla="val 38333" name="adj1"/>
                <a:gd fmla="val 50000" name="adj2"/>
              </a:avLst>
            </a:prstGeom>
            <a:noFill/>
            <a:ln cap="flat" cmpd="sng" w="28575">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2" name="Shape 142"/>
            <p:cNvCxnSpPr>
              <a:stCxn id="140" idx="3"/>
            </p:cNvCxnSpPr>
            <p:nvPr/>
          </p:nvCxnSpPr>
          <p:spPr>
            <a:xfrm flipH="1" rot="10800000">
              <a:off x="3900810" y="4676659"/>
              <a:ext cx="1110900" cy="767700"/>
            </a:xfrm>
            <a:prstGeom prst="straightConnector1">
              <a:avLst/>
            </a:prstGeom>
            <a:gradFill>
              <a:gsLst>
                <a:gs pos="0">
                  <a:srgbClr val="A50021"/>
                </a:gs>
                <a:gs pos="100000">
                  <a:schemeClr val="dk1"/>
                </a:gs>
              </a:gsLst>
              <a:lin ang="0" scaled="0"/>
            </a:gradFill>
            <a:ln cap="flat" cmpd="sng" w="28575">
              <a:solidFill>
                <a:srgbClr val="3A85FE"/>
              </a:solidFill>
              <a:prstDash val="solid"/>
              <a:miter lim="800000"/>
              <a:headEnd len="sm" w="sm" type="none"/>
              <a:tailEnd len="med" w="med" type="triangle"/>
            </a:ln>
          </p:spPr>
        </p:cxnSp>
      </p:grpSp>
      <p:grpSp>
        <p:nvGrpSpPr>
          <p:cNvPr id="143" name="Shape 143"/>
          <p:cNvGrpSpPr/>
          <p:nvPr/>
        </p:nvGrpSpPr>
        <p:grpSpPr>
          <a:xfrm>
            <a:off x="5247740" y="4326155"/>
            <a:ext cx="3788229" cy="1994183"/>
            <a:chOff x="5247740" y="4326155"/>
            <a:chExt cx="3788229" cy="1994183"/>
          </a:xfrm>
        </p:grpSpPr>
        <p:sp>
          <p:nvSpPr>
            <p:cNvPr id="144" name="Shape 144"/>
            <p:cNvSpPr txBox="1"/>
            <p:nvPr/>
          </p:nvSpPr>
          <p:spPr>
            <a:xfrm>
              <a:off x="5247740" y="5120009"/>
              <a:ext cx="3788229" cy="1200329"/>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Language Model </a:t>
              </a:r>
              <a:br>
                <a:rPr lang="en-US" sz="1800">
                  <a:solidFill>
                    <a:srgbClr val="00B050"/>
                  </a:solidFill>
                  <a:latin typeface="Calibri"/>
                  <a:ea typeface="Calibri"/>
                  <a:cs typeface="Calibri"/>
                  <a:sym typeface="Calibri"/>
                </a:rPr>
              </a:b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Models how to write good English. </a:t>
              </a: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Learnt from monolingual data.</a:t>
              </a:r>
              <a:endParaRPr/>
            </a:p>
          </p:txBody>
        </p:sp>
        <p:sp>
          <p:nvSpPr>
            <p:cNvPr id="145" name="Shape 145"/>
            <p:cNvSpPr/>
            <p:nvPr/>
          </p:nvSpPr>
          <p:spPr>
            <a:xfrm rot="-5400000">
              <a:off x="5847218" y="4052426"/>
              <a:ext cx="250371" cy="797829"/>
            </a:xfrm>
            <a:prstGeom prst="leftBrace">
              <a:avLst>
                <a:gd fmla="val 38333" name="adj1"/>
                <a:gd fmla="val 50000" name="adj2"/>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6" name="Shape 146"/>
            <p:cNvCxnSpPr>
              <a:stCxn id="144" idx="0"/>
            </p:cNvCxnSpPr>
            <p:nvPr/>
          </p:nvCxnSpPr>
          <p:spPr>
            <a:xfrm rot="10800000">
              <a:off x="6018954" y="4670309"/>
              <a:ext cx="1122900" cy="44970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Shape 18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824" name="Shape 182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25" name="Shape 1825"/>
          <p:cNvGrpSpPr/>
          <p:nvPr/>
        </p:nvGrpSpPr>
        <p:grpSpPr>
          <a:xfrm rot="5400000">
            <a:off x="735936" y="4559168"/>
            <a:ext cx="779512" cy="265728"/>
            <a:chOff x="6223414" y="4018641"/>
            <a:chExt cx="776477" cy="280329"/>
          </a:xfrm>
        </p:grpSpPr>
        <p:grpSp>
          <p:nvGrpSpPr>
            <p:cNvPr id="1826" name="Shape 1826"/>
            <p:cNvGrpSpPr/>
            <p:nvPr/>
          </p:nvGrpSpPr>
          <p:grpSpPr>
            <a:xfrm rot="-5400000">
              <a:off x="6550278" y="3846238"/>
              <a:ext cx="112131" cy="616723"/>
              <a:chOff x="1883650" y="2468875"/>
              <a:chExt cx="153620" cy="844910"/>
            </a:xfrm>
          </p:grpSpPr>
          <p:sp>
            <p:nvSpPr>
              <p:cNvPr id="1827" name="Shape 182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Shape 182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Shape 182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Shape 18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31" name="Shape 183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32" name="Shape 1832"/>
          <p:cNvCxnSpPr>
            <a:endCxn id="1831"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33" name="Shape 1833"/>
          <p:cNvCxnSpPr>
            <a:stCxn id="1831"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834" name="Shape 1834"/>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835" name="Shape 1835"/>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836" name="Shape 183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837" name="Shape 183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838" name="Shape 1838"/>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839" name="Shape 1839"/>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840" name="Shape 1840"/>
          <p:cNvGrpSpPr/>
          <p:nvPr/>
        </p:nvGrpSpPr>
        <p:grpSpPr>
          <a:xfrm rot="5400000">
            <a:off x="1343548" y="4553269"/>
            <a:ext cx="779512" cy="265728"/>
            <a:chOff x="6223414" y="4018641"/>
            <a:chExt cx="776477" cy="280329"/>
          </a:xfrm>
        </p:grpSpPr>
        <p:grpSp>
          <p:nvGrpSpPr>
            <p:cNvPr id="1841" name="Shape 1841"/>
            <p:cNvGrpSpPr/>
            <p:nvPr/>
          </p:nvGrpSpPr>
          <p:grpSpPr>
            <a:xfrm rot="-5400000">
              <a:off x="6550278" y="3846238"/>
              <a:ext cx="112131" cy="616723"/>
              <a:chOff x="1883650" y="2468875"/>
              <a:chExt cx="153620" cy="844910"/>
            </a:xfrm>
          </p:grpSpPr>
          <p:sp>
            <p:nvSpPr>
              <p:cNvPr id="1842" name="Shape 18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Shape 18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Shape 18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Shape 18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6" name="Shape 18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47" name="Shape 1847"/>
          <p:cNvCxnSpPr>
            <a:endCxn id="1846"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48" name="Shape 1848"/>
          <p:cNvCxnSpPr>
            <a:stCxn id="1846"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49" name="Shape 1849"/>
          <p:cNvGrpSpPr/>
          <p:nvPr/>
        </p:nvGrpSpPr>
        <p:grpSpPr>
          <a:xfrm rot="5400000">
            <a:off x="1938462" y="4553269"/>
            <a:ext cx="779512" cy="265728"/>
            <a:chOff x="6223414" y="4018641"/>
            <a:chExt cx="776477" cy="280329"/>
          </a:xfrm>
        </p:grpSpPr>
        <p:grpSp>
          <p:nvGrpSpPr>
            <p:cNvPr id="1850" name="Shape 1850"/>
            <p:cNvGrpSpPr/>
            <p:nvPr/>
          </p:nvGrpSpPr>
          <p:grpSpPr>
            <a:xfrm rot="-5400000">
              <a:off x="6550278" y="3846238"/>
              <a:ext cx="112131" cy="616723"/>
              <a:chOff x="1883650" y="2468875"/>
              <a:chExt cx="153620" cy="844910"/>
            </a:xfrm>
          </p:grpSpPr>
          <p:sp>
            <p:nvSpPr>
              <p:cNvPr id="1851" name="Shape 18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Shape 18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Shape 18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Shape 18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55" name="Shape 18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56" name="Shape 1856"/>
          <p:cNvCxnSpPr>
            <a:endCxn id="1855"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57" name="Shape 1857"/>
          <p:cNvCxnSpPr>
            <a:stCxn id="1855"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58" name="Shape 1858"/>
          <p:cNvGrpSpPr/>
          <p:nvPr/>
        </p:nvGrpSpPr>
        <p:grpSpPr>
          <a:xfrm rot="5400000">
            <a:off x="2548883" y="4550399"/>
            <a:ext cx="779512" cy="265728"/>
            <a:chOff x="6223414" y="4018641"/>
            <a:chExt cx="776477" cy="280329"/>
          </a:xfrm>
        </p:grpSpPr>
        <p:grpSp>
          <p:nvGrpSpPr>
            <p:cNvPr id="1859" name="Shape 1859"/>
            <p:cNvGrpSpPr/>
            <p:nvPr/>
          </p:nvGrpSpPr>
          <p:grpSpPr>
            <a:xfrm rot="-5400000">
              <a:off x="6550278" y="3846238"/>
              <a:ext cx="112131" cy="616723"/>
              <a:chOff x="1883650" y="2468875"/>
              <a:chExt cx="153620" cy="844910"/>
            </a:xfrm>
          </p:grpSpPr>
          <p:sp>
            <p:nvSpPr>
              <p:cNvPr id="1860" name="Shape 18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Shape 18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Shape 18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Shape 18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4" name="Shape 18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65" name="Shape 1865"/>
          <p:cNvCxnSpPr>
            <a:endCxn id="1864"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66" name="Shape 1866"/>
          <p:cNvCxnSpPr>
            <a:stCxn id="1864" idx="0"/>
            <a:endCxn id="1867"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868" name="Shape 1868"/>
          <p:cNvGrpSpPr/>
          <p:nvPr/>
        </p:nvGrpSpPr>
        <p:grpSpPr>
          <a:xfrm rot="5400000">
            <a:off x="3854066" y="4550399"/>
            <a:ext cx="779512" cy="265728"/>
            <a:chOff x="6223414" y="4018641"/>
            <a:chExt cx="776477" cy="280329"/>
          </a:xfrm>
        </p:grpSpPr>
        <p:grpSp>
          <p:nvGrpSpPr>
            <p:cNvPr id="1869" name="Shape 1869"/>
            <p:cNvGrpSpPr/>
            <p:nvPr/>
          </p:nvGrpSpPr>
          <p:grpSpPr>
            <a:xfrm rot="-5400000">
              <a:off x="6550278" y="3846238"/>
              <a:ext cx="112131" cy="616723"/>
              <a:chOff x="1883650" y="2468875"/>
              <a:chExt cx="153620" cy="844910"/>
            </a:xfrm>
          </p:grpSpPr>
          <p:sp>
            <p:nvSpPr>
              <p:cNvPr id="1870" name="Shape 18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1" name="Shape 18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Shape 18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3" name="Shape 18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7" name="Shape 18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74" name="Shape 1874"/>
          <p:cNvCxnSpPr>
            <a:endCxn id="1867"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875" name="Shape 1875"/>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876" name="Shape 187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77" name="Shape 1877"/>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78" name="Shape 1878"/>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79" name="Shape 1879"/>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0" name="Shape 1880"/>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1" name="Shape 1881"/>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2" name="Shape 1882"/>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83" name="Shape 1883"/>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84" name="Shape 1884"/>
          <p:cNvCxnSpPr>
            <a:stCxn id="1831" idx="1"/>
            <a:endCxn id="1885"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886" name="Shape 1886"/>
          <p:cNvCxnSpPr>
            <a:stCxn id="1846" idx="1"/>
            <a:endCxn id="18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888" name="Shape 1888"/>
          <p:cNvCxnSpPr>
            <a:stCxn id="1855" idx="1"/>
            <a:endCxn id="18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890" name="Shape 1890"/>
          <p:cNvCxnSpPr>
            <a:stCxn id="1864" idx="1"/>
            <a:endCxn id="18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885" name="Shape 1885"/>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Shape 18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Shape 18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Shape 18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92" name="Shape 1892"/>
          <p:cNvCxnSpPr>
            <a:stCxn id="1867" idx="1"/>
            <a:endCxn id="18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893" name="Shape 1893"/>
          <p:cNvCxnSpPr>
            <a:stCxn id="1867" idx="1"/>
            <a:endCxn id="18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894" name="Shape 1894"/>
          <p:cNvCxnSpPr>
            <a:stCxn id="1867" idx="1"/>
            <a:endCxn id="18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895" name="Shape 1895"/>
          <p:cNvCxnSpPr>
            <a:stCxn id="1867" idx="1"/>
            <a:endCxn id="1885"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896" name="Shape 1896"/>
          <p:cNvCxnSpPr>
            <a:stCxn id="1885" idx="6"/>
            <a:endCxn id="1878"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97" name="Shape 1897"/>
          <p:cNvCxnSpPr>
            <a:stCxn id="1887" idx="6"/>
            <a:endCxn id="1879"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98" name="Shape 1898"/>
          <p:cNvCxnSpPr>
            <a:stCxn id="1889" idx="6"/>
            <a:endCxn id="1880"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99" name="Shape 1899"/>
          <p:cNvCxnSpPr>
            <a:stCxn id="1891" idx="6"/>
            <a:endCxn id="1881"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00" name="Shape 190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901" name="Shape 190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02" name="Shape 1902"/>
          <p:cNvCxnSpPr>
            <a:stCxn id="1878" idx="0"/>
            <a:endCxn id="1903"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1904" name="Shape 1904"/>
          <p:cNvCxnSpPr>
            <a:stCxn id="1879" idx="0"/>
            <a:endCxn id="1903"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1905" name="Shape 1905"/>
          <p:cNvCxnSpPr>
            <a:stCxn id="1880" idx="0"/>
            <a:endCxn id="1903"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1906" name="Shape 1906"/>
          <p:cNvCxnSpPr>
            <a:stCxn id="1881" idx="0"/>
            <a:endCxn id="1903"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1907" name="Shape 1907"/>
          <p:cNvGrpSpPr/>
          <p:nvPr/>
        </p:nvGrpSpPr>
        <p:grpSpPr>
          <a:xfrm rot="5400000">
            <a:off x="1768445" y="1361999"/>
            <a:ext cx="779512" cy="265728"/>
            <a:chOff x="6223414" y="4018641"/>
            <a:chExt cx="776477" cy="280329"/>
          </a:xfrm>
        </p:grpSpPr>
        <p:grpSp>
          <p:nvGrpSpPr>
            <p:cNvPr id="1908" name="Shape 1908"/>
            <p:cNvGrpSpPr/>
            <p:nvPr/>
          </p:nvGrpSpPr>
          <p:grpSpPr>
            <a:xfrm rot="-5400000">
              <a:off x="6550278" y="3846238"/>
              <a:ext cx="112131" cy="616723"/>
              <a:chOff x="1883650" y="2468875"/>
              <a:chExt cx="153620" cy="844910"/>
            </a:xfrm>
          </p:grpSpPr>
          <p:sp>
            <p:nvSpPr>
              <p:cNvPr id="1909" name="Shape 190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Shape 191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Shape 191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Shape 191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Shape 1903"/>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3" name="Shape 191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1914" name="Shape 1914"/>
          <p:cNvGrpSpPr/>
          <p:nvPr/>
        </p:nvGrpSpPr>
        <p:grpSpPr>
          <a:xfrm>
            <a:off x="3416197" y="1239237"/>
            <a:ext cx="5300513" cy="2031325"/>
            <a:chOff x="3416197" y="1239237"/>
            <a:chExt cx="5300513" cy="2031325"/>
          </a:xfrm>
        </p:grpSpPr>
        <p:sp>
          <p:nvSpPr>
            <p:cNvPr id="1915" name="Shape 1915"/>
            <p:cNvSpPr txBox="1"/>
            <p:nvPr/>
          </p:nvSpPr>
          <p:spPr>
            <a:xfrm>
              <a:off x="4595178" y="1239237"/>
              <a:ext cx="412153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Use the </a:t>
              </a:r>
              <a:r>
                <a:rPr lang="en-US" sz="1800">
                  <a:solidFill>
                    <a:srgbClr val="3A87FF"/>
                  </a:solidFill>
                  <a:latin typeface="Calibri"/>
                  <a:ea typeface="Calibri"/>
                  <a:cs typeface="Calibri"/>
                  <a:sym typeface="Calibri"/>
                </a:rPr>
                <a:t>attention distribution </a:t>
              </a:r>
              <a:r>
                <a:rPr lang="en-US" sz="1800">
                  <a:solidFill>
                    <a:schemeClr val="accent3"/>
                  </a:solidFill>
                  <a:latin typeface="Calibri"/>
                  <a:ea typeface="Calibri"/>
                  <a:cs typeface="Calibri"/>
                  <a:sym typeface="Calibri"/>
                </a:rPr>
                <a:t>to take a </a:t>
              </a:r>
              <a:r>
                <a:rPr b="1" lang="en-US" sz="1800">
                  <a:solidFill>
                    <a:schemeClr val="accent3"/>
                  </a:solidFill>
                  <a:latin typeface="Calibri"/>
                  <a:ea typeface="Calibri"/>
                  <a:cs typeface="Calibri"/>
                  <a:sym typeface="Calibri"/>
                </a:rPr>
                <a:t>weighted sum </a:t>
              </a:r>
              <a:r>
                <a:rPr lang="en-US" sz="1800">
                  <a:solidFill>
                    <a:schemeClr val="accent3"/>
                  </a:solidFill>
                  <a:latin typeface="Calibri"/>
                  <a:ea typeface="Calibri"/>
                  <a:cs typeface="Calibri"/>
                  <a:sym typeface="Calibri"/>
                </a:rPr>
                <a:t>of the </a:t>
              </a:r>
              <a:r>
                <a:rPr lang="en-US" sz="1800">
                  <a:solidFill>
                    <a:srgbClr val="C00000"/>
                  </a:solidFill>
                  <a:latin typeface="Calibri"/>
                  <a:ea typeface="Calibri"/>
                  <a:cs typeface="Calibri"/>
                  <a:sym typeface="Calibri"/>
                </a:rPr>
                <a:t>encoder hidden states</a:t>
              </a:r>
              <a:r>
                <a:rPr lang="en-US" sz="1800">
                  <a:solidFill>
                    <a:schemeClr val="accent3"/>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accent3"/>
                </a:solidFill>
                <a:latin typeface="Calibri"/>
                <a:ea typeface="Calibri"/>
                <a:cs typeface="Calibri"/>
                <a:sym typeface="Calibri"/>
              </a:endParaRPr>
            </a:p>
            <a:p>
              <a:pPr indent="0" lvl="0" marL="0" marR="0" rtl="0" algn="l">
                <a:spcBef>
                  <a:spcPts val="0"/>
                </a:spcBef>
                <a:spcAft>
                  <a:spcPts val="0"/>
                </a:spcAft>
                <a:buNone/>
              </a:pPr>
              <a:r>
                <a:rPr lang="en-US" sz="1800">
                  <a:solidFill>
                    <a:schemeClr val="accent3"/>
                  </a:solidFill>
                  <a:latin typeface="Calibri"/>
                  <a:ea typeface="Calibri"/>
                  <a:cs typeface="Calibri"/>
                  <a:sym typeface="Calibri"/>
                </a:rPr>
                <a:t>The </a:t>
              </a:r>
              <a:r>
                <a:rPr lang="en-US" sz="1800">
                  <a:solidFill>
                    <a:srgbClr val="3A87FF"/>
                  </a:solidFill>
                  <a:latin typeface="Calibri"/>
                  <a:ea typeface="Calibri"/>
                  <a:cs typeface="Calibri"/>
                  <a:sym typeface="Calibri"/>
                </a:rPr>
                <a:t>attention output </a:t>
              </a:r>
              <a:r>
                <a:rPr lang="en-US" sz="1800">
                  <a:solidFill>
                    <a:schemeClr val="accent3"/>
                  </a:solidFill>
                  <a:latin typeface="Calibri"/>
                  <a:ea typeface="Calibri"/>
                  <a:cs typeface="Calibri"/>
                  <a:sym typeface="Calibri"/>
                </a:rPr>
                <a:t>mostly contains information the </a:t>
              </a:r>
              <a:r>
                <a:rPr lang="en-US" sz="1800">
                  <a:solidFill>
                    <a:srgbClr val="C00000"/>
                  </a:solidFill>
                  <a:latin typeface="Calibri"/>
                  <a:ea typeface="Calibri"/>
                  <a:cs typeface="Calibri"/>
                  <a:sym typeface="Calibri"/>
                </a:rPr>
                <a:t>hidden states </a:t>
              </a:r>
              <a:r>
                <a:rPr lang="en-US" sz="1800">
                  <a:solidFill>
                    <a:schemeClr val="accent3"/>
                  </a:solidFill>
                  <a:latin typeface="Calibri"/>
                  <a:ea typeface="Calibri"/>
                  <a:cs typeface="Calibri"/>
                  <a:sym typeface="Calibri"/>
                </a:rPr>
                <a:t>that received high attention.</a:t>
              </a:r>
              <a:endParaRPr/>
            </a:p>
          </p:txBody>
        </p:sp>
        <p:cxnSp>
          <p:nvCxnSpPr>
            <p:cNvPr id="1916" name="Shape 1916"/>
            <p:cNvCxnSpPr/>
            <p:nvPr/>
          </p:nvCxnSpPr>
          <p:spPr>
            <a:xfrm rot="10800000">
              <a:off x="3416197" y="1408141"/>
              <a:ext cx="1155802"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Shape 192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923" name="Shape 19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924" name="Shape 1924"/>
          <p:cNvGrpSpPr/>
          <p:nvPr/>
        </p:nvGrpSpPr>
        <p:grpSpPr>
          <a:xfrm rot="5400000">
            <a:off x="735936" y="4559168"/>
            <a:ext cx="779512" cy="265728"/>
            <a:chOff x="6223414" y="4018641"/>
            <a:chExt cx="776477" cy="280329"/>
          </a:xfrm>
        </p:grpSpPr>
        <p:grpSp>
          <p:nvGrpSpPr>
            <p:cNvPr id="1925" name="Shape 1925"/>
            <p:cNvGrpSpPr/>
            <p:nvPr/>
          </p:nvGrpSpPr>
          <p:grpSpPr>
            <a:xfrm rot="-5400000">
              <a:off x="6550278" y="3846238"/>
              <a:ext cx="112131" cy="616723"/>
              <a:chOff x="1883650" y="2468875"/>
              <a:chExt cx="153620" cy="844910"/>
            </a:xfrm>
          </p:grpSpPr>
          <p:sp>
            <p:nvSpPr>
              <p:cNvPr id="1926" name="Shape 19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Shape 19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Shape 19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Shape 19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Shape 19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31" name="Shape 1931"/>
          <p:cNvCxnSpPr>
            <a:endCxn id="193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32" name="Shape 1932"/>
          <p:cNvCxnSpPr>
            <a:stCxn id="193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933" name="Shape 193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934" name="Shape 193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935" name="Shape 193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936" name="Shape 193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937" name="Shape 193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938" name="Shape 193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939" name="Shape 1939"/>
          <p:cNvGrpSpPr/>
          <p:nvPr/>
        </p:nvGrpSpPr>
        <p:grpSpPr>
          <a:xfrm rot="5400000">
            <a:off x="1343548" y="4553269"/>
            <a:ext cx="779512" cy="265728"/>
            <a:chOff x="6223414" y="4018641"/>
            <a:chExt cx="776477" cy="280329"/>
          </a:xfrm>
        </p:grpSpPr>
        <p:grpSp>
          <p:nvGrpSpPr>
            <p:cNvPr id="1940" name="Shape 1940"/>
            <p:cNvGrpSpPr/>
            <p:nvPr/>
          </p:nvGrpSpPr>
          <p:grpSpPr>
            <a:xfrm rot="-5400000">
              <a:off x="6550278" y="3846238"/>
              <a:ext cx="112131" cy="616723"/>
              <a:chOff x="1883650" y="2468875"/>
              <a:chExt cx="153620" cy="844910"/>
            </a:xfrm>
          </p:grpSpPr>
          <p:sp>
            <p:nvSpPr>
              <p:cNvPr id="1941" name="Shape 194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Shape 194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Shape 194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Shape 194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5" name="Shape 194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6" name="Shape 1946"/>
          <p:cNvCxnSpPr>
            <a:endCxn id="194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47" name="Shape 1947"/>
          <p:cNvCxnSpPr>
            <a:stCxn id="194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48" name="Shape 1948"/>
          <p:cNvGrpSpPr/>
          <p:nvPr/>
        </p:nvGrpSpPr>
        <p:grpSpPr>
          <a:xfrm rot="5400000">
            <a:off x="1938462" y="4553269"/>
            <a:ext cx="779512" cy="265728"/>
            <a:chOff x="6223414" y="4018641"/>
            <a:chExt cx="776477" cy="280329"/>
          </a:xfrm>
        </p:grpSpPr>
        <p:grpSp>
          <p:nvGrpSpPr>
            <p:cNvPr id="1949" name="Shape 1949"/>
            <p:cNvGrpSpPr/>
            <p:nvPr/>
          </p:nvGrpSpPr>
          <p:grpSpPr>
            <a:xfrm rot="-5400000">
              <a:off x="6550278" y="3846238"/>
              <a:ext cx="112131" cy="616723"/>
              <a:chOff x="1883650" y="2468875"/>
              <a:chExt cx="153620" cy="844910"/>
            </a:xfrm>
          </p:grpSpPr>
          <p:sp>
            <p:nvSpPr>
              <p:cNvPr id="1950" name="Shape 195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Shape 195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Shape 195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Shape 195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54" name="Shape 195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55" name="Shape 1955"/>
          <p:cNvCxnSpPr>
            <a:endCxn id="195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56" name="Shape 1956"/>
          <p:cNvCxnSpPr>
            <a:stCxn id="195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57" name="Shape 1957"/>
          <p:cNvGrpSpPr/>
          <p:nvPr/>
        </p:nvGrpSpPr>
        <p:grpSpPr>
          <a:xfrm rot="5400000">
            <a:off x="2548883" y="4550399"/>
            <a:ext cx="779512" cy="265728"/>
            <a:chOff x="6223414" y="4018641"/>
            <a:chExt cx="776477" cy="280329"/>
          </a:xfrm>
        </p:grpSpPr>
        <p:grpSp>
          <p:nvGrpSpPr>
            <p:cNvPr id="1958" name="Shape 1958"/>
            <p:cNvGrpSpPr/>
            <p:nvPr/>
          </p:nvGrpSpPr>
          <p:grpSpPr>
            <a:xfrm rot="-5400000">
              <a:off x="6550278" y="3846238"/>
              <a:ext cx="112131" cy="616723"/>
              <a:chOff x="1883650" y="2468875"/>
              <a:chExt cx="153620" cy="844910"/>
            </a:xfrm>
          </p:grpSpPr>
          <p:sp>
            <p:nvSpPr>
              <p:cNvPr id="1959" name="Shape 195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Shape 196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Shape 196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Shape 196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3" name="Shape 19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64" name="Shape 1964"/>
          <p:cNvCxnSpPr>
            <a:endCxn id="196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65" name="Shape 1965"/>
          <p:cNvCxnSpPr>
            <a:stCxn id="1963" idx="0"/>
            <a:endCxn id="196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967" name="Shape 1967"/>
          <p:cNvGrpSpPr/>
          <p:nvPr/>
        </p:nvGrpSpPr>
        <p:grpSpPr>
          <a:xfrm rot="5400000">
            <a:off x="3854066" y="4550399"/>
            <a:ext cx="779512" cy="265728"/>
            <a:chOff x="6223414" y="4018641"/>
            <a:chExt cx="776477" cy="280329"/>
          </a:xfrm>
        </p:grpSpPr>
        <p:grpSp>
          <p:nvGrpSpPr>
            <p:cNvPr id="1968" name="Shape 1968"/>
            <p:cNvGrpSpPr/>
            <p:nvPr/>
          </p:nvGrpSpPr>
          <p:grpSpPr>
            <a:xfrm rot="-5400000">
              <a:off x="6550278" y="3846238"/>
              <a:ext cx="112131" cy="616723"/>
              <a:chOff x="1883650" y="2468875"/>
              <a:chExt cx="153620" cy="844910"/>
            </a:xfrm>
          </p:grpSpPr>
          <p:sp>
            <p:nvSpPr>
              <p:cNvPr id="1969" name="Shape 19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Shape 19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Shape 19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Shape 19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Shape 196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73" name="Shape 1973"/>
          <p:cNvCxnSpPr>
            <a:endCxn id="196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974" name="Shape 197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975" name="Shape 197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76" name="Shape 197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977" name="Shape 1977"/>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8" name="Shape 1978"/>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9" name="Shape 197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0" name="Shape 198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1" name="Shape 198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982" name="Shape 198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83" name="Shape 1983"/>
          <p:cNvCxnSpPr>
            <a:stCxn id="1930" idx="1"/>
            <a:endCxn id="19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985" name="Shape 1985"/>
          <p:cNvCxnSpPr>
            <a:stCxn id="1945" idx="1"/>
            <a:endCxn id="19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987" name="Shape 1987"/>
          <p:cNvCxnSpPr>
            <a:stCxn id="1954" idx="1"/>
            <a:endCxn id="19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989" name="Shape 1989"/>
          <p:cNvCxnSpPr>
            <a:stCxn id="1963" idx="1"/>
            <a:endCxn id="19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984" name="Shape 19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Shape 19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Shape 19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Shape 19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91" name="Shape 1991"/>
          <p:cNvCxnSpPr>
            <a:stCxn id="1966" idx="1"/>
            <a:endCxn id="1990"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992" name="Shape 1992"/>
          <p:cNvCxnSpPr>
            <a:stCxn id="1966" idx="1"/>
            <a:endCxn id="1988"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993" name="Shape 1993"/>
          <p:cNvCxnSpPr>
            <a:stCxn id="1966" idx="1"/>
            <a:endCxn id="1986"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994" name="Shape 1994"/>
          <p:cNvCxnSpPr>
            <a:stCxn id="1966" idx="1"/>
            <a:endCxn id="1984"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995" name="Shape 1995"/>
          <p:cNvCxnSpPr>
            <a:stCxn id="1984" idx="6"/>
            <a:endCxn id="1977"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996" name="Shape 1996"/>
          <p:cNvCxnSpPr>
            <a:stCxn id="1986" idx="6"/>
            <a:endCxn id="1978"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997" name="Shape 1997"/>
          <p:cNvCxnSpPr>
            <a:stCxn id="1988" idx="6"/>
            <a:endCxn id="1979"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998" name="Shape 1998"/>
          <p:cNvCxnSpPr>
            <a:stCxn id="1990" idx="6"/>
            <a:endCxn id="1980"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99" name="Shape 1999"/>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00" name="Shape 2000"/>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01" name="Shape 2001"/>
          <p:cNvCxnSpPr>
            <a:stCxn id="1977" idx="0"/>
            <a:endCxn id="2002"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2003" name="Shape 2003"/>
          <p:cNvCxnSpPr>
            <a:stCxn id="1978" idx="0"/>
            <a:endCxn id="2002"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2004" name="Shape 2004"/>
          <p:cNvCxnSpPr>
            <a:stCxn id="1979" idx="0"/>
            <a:endCxn id="2002"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005" name="Shape 2005"/>
          <p:cNvCxnSpPr>
            <a:stCxn id="1980" idx="0"/>
            <a:endCxn id="2002"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006" name="Shape 2006"/>
          <p:cNvGrpSpPr/>
          <p:nvPr/>
        </p:nvGrpSpPr>
        <p:grpSpPr>
          <a:xfrm rot="5400000">
            <a:off x="1768445" y="1361999"/>
            <a:ext cx="779512" cy="265728"/>
            <a:chOff x="6223414" y="4018641"/>
            <a:chExt cx="776477" cy="280329"/>
          </a:xfrm>
        </p:grpSpPr>
        <p:grpSp>
          <p:nvGrpSpPr>
            <p:cNvPr id="2007" name="Shape 2007"/>
            <p:cNvGrpSpPr/>
            <p:nvPr/>
          </p:nvGrpSpPr>
          <p:grpSpPr>
            <a:xfrm rot="-5400000">
              <a:off x="6550278" y="3846238"/>
              <a:ext cx="112131" cy="616723"/>
              <a:chOff x="1883650" y="2468875"/>
              <a:chExt cx="153620" cy="844910"/>
            </a:xfrm>
          </p:grpSpPr>
          <p:sp>
            <p:nvSpPr>
              <p:cNvPr id="2008" name="Shape 200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Shape 200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Shape 201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Shape 201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2" name="Shape 200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12" name="Shape 201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2013" name="Shape 2013"/>
          <p:cNvGrpSpPr/>
          <p:nvPr/>
        </p:nvGrpSpPr>
        <p:grpSpPr>
          <a:xfrm>
            <a:off x="4484020" y="1616001"/>
            <a:ext cx="3907949" cy="923330"/>
            <a:chOff x="4484020" y="1616001"/>
            <a:chExt cx="3907949" cy="923330"/>
          </a:xfrm>
        </p:grpSpPr>
        <p:sp>
          <p:nvSpPr>
            <p:cNvPr id="2014" name="Shape 2014"/>
            <p:cNvSpPr txBox="1"/>
            <p:nvPr/>
          </p:nvSpPr>
          <p:spPr>
            <a:xfrm>
              <a:off x="5183920" y="1616001"/>
              <a:ext cx="3208049" cy="923330"/>
            </a:xfrm>
            <a:prstGeom prst="rect">
              <a:avLst/>
            </a:prstGeom>
            <a:blipFill rotWithShape="1">
              <a:blip r:embed="rId3">
                <a:alphaModFix/>
              </a:blip>
              <a:stretch>
                <a:fillRect b="-8107" l="-1580" r="-1579" t="-13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5" name="Shape 2015"/>
            <p:cNvCxnSpPr>
              <a:stCxn id="2014" idx="1"/>
              <a:endCxn id="2016" idx="3"/>
            </p:cNvCxnSpPr>
            <p:nvPr/>
          </p:nvCxnSpPr>
          <p:spPr>
            <a:xfrm rot="10800000">
              <a:off x="4484020" y="2077666"/>
              <a:ext cx="699900"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2017" name="Shape 2017"/>
          <p:cNvGrpSpPr/>
          <p:nvPr/>
        </p:nvGrpSpPr>
        <p:grpSpPr>
          <a:xfrm>
            <a:off x="2299040" y="1788224"/>
            <a:ext cx="2184934" cy="2505283"/>
            <a:chOff x="2299040" y="1788224"/>
            <a:chExt cx="2184934" cy="2505283"/>
          </a:xfrm>
        </p:grpSpPr>
        <p:cxnSp>
          <p:nvCxnSpPr>
            <p:cNvPr id="2018" name="Shape 2018"/>
            <p:cNvCxnSpPr>
              <a:stCxn id="1966" idx="1"/>
            </p:cNvCxnSpPr>
            <p:nvPr/>
          </p:nvCxnSpPr>
          <p:spPr>
            <a:xfrm rot="10800000">
              <a:off x="4243822" y="2292207"/>
              <a:ext cx="0" cy="2001300"/>
            </a:xfrm>
            <a:prstGeom prst="straightConnector1">
              <a:avLst/>
            </a:prstGeom>
            <a:noFill/>
            <a:ln cap="flat" cmpd="sng" w="19050">
              <a:solidFill>
                <a:srgbClr val="7F7F7F"/>
              </a:solidFill>
              <a:prstDash val="solid"/>
              <a:round/>
              <a:headEnd len="sm" w="sm" type="none"/>
              <a:tailEnd len="med" w="med" type="stealth"/>
            </a:ln>
          </p:spPr>
        </p:cxnSp>
        <p:cxnSp>
          <p:nvCxnSpPr>
            <p:cNvPr id="2019" name="Shape 2019"/>
            <p:cNvCxnSpPr/>
            <p:nvPr/>
          </p:nvCxnSpPr>
          <p:spPr>
            <a:xfrm>
              <a:off x="2299040" y="1788224"/>
              <a:ext cx="1712562" cy="254415"/>
            </a:xfrm>
            <a:prstGeom prst="straightConnector1">
              <a:avLst/>
            </a:prstGeom>
            <a:noFill/>
            <a:ln cap="flat" cmpd="sng" w="19050">
              <a:solidFill>
                <a:srgbClr val="7F7F7F"/>
              </a:solidFill>
              <a:prstDash val="solid"/>
              <a:round/>
              <a:headEnd len="sm" w="sm" type="none"/>
              <a:tailEnd len="med" w="med" type="stealth"/>
            </a:ln>
          </p:spPr>
        </p:cxnSp>
        <p:sp>
          <p:nvSpPr>
            <p:cNvPr id="2016" name="Shape 2016"/>
            <p:cNvSpPr txBox="1"/>
            <p:nvPr/>
          </p:nvSpPr>
          <p:spPr>
            <a:xfrm>
              <a:off x="4023744" y="1908389"/>
              <a:ext cx="460230"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20" name="Shape 2020"/>
          <p:cNvGrpSpPr/>
          <p:nvPr/>
        </p:nvGrpSpPr>
        <p:grpSpPr>
          <a:xfrm>
            <a:off x="4003795" y="1222898"/>
            <a:ext cx="497549" cy="685491"/>
            <a:chOff x="4003795" y="1222898"/>
            <a:chExt cx="497549" cy="685491"/>
          </a:xfrm>
        </p:grpSpPr>
        <p:cxnSp>
          <p:nvCxnSpPr>
            <p:cNvPr id="2021" name="Shape 2021"/>
            <p:cNvCxnSpPr>
              <a:stCxn id="2016" idx="0"/>
              <a:endCxn id="2022" idx="2"/>
            </p:cNvCxnSpPr>
            <p:nvPr/>
          </p:nvCxnSpPr>
          <p:spPr>
            <a:xfrm rot="10800000">
              <a:off x="4252659" y="1561589"/>
              <a:ext cx="1200" cy="346800"/>
            </a:xfrm>
            <a:prstGeom prst="straightConnector1">
              <a:avLst/>
            </a:prstGeom>
            <a:noFill/>
            <a:ln cap="flat" cmpd="sng" w="19050">
              <a:solidFill>
                <a:srgbClr val="7F7F7F"/>
              </a:solidFill>
              <a:prstDash val="solid"/>
              <a:round/>
              <a:headEnd len="sm" w="sm" type="none"/>
              <a:tailEnd len="med" w="med" type="stealth"/>
            </a:ln>
          </p:spPr>
        </p:cxnSp>
        <p:sp>
          <p:nvSpPr>
            <p:cNvPr id="2022" name="Shape 2022"/>
            <p:cNvSpPr txBox="1"/>
            <p:nvPr/>
          </p:nvSpPr>
          <p:spPr>
            <a:xfrm>
              <a:off x="4003795" y="1222898"/>
              <a:ext cx="49754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i="1" sz="16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Shape 20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029" name="Shape 20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030" name="Shape 2030"/>
          <p:cNvGrpSpPr/>
          <p:nvPr/>
        </p:nvGrpSpPr>
        <p:grpSpPr>
          <a:xfrm rot="5400000">
            <a:off x="735936" y="4559168"/>
            <a:ext cx="779512" cy="265728"/>
            <a:chOff x="6223414" y="4018641"/>
            <a:chExt cx="776477" cy="280329"/>
          </a:xfrm>
        </p:grpSpPr>
        <p:grpSp>
          <p:nvGrpSpPr>
            <p:cNvPr id="2031" name="Shape 2031"/>
            <p:cNvGrpSpPr/>
            <p:nvPr/>
          </p:nvGrpSpPr>
          <p:grpSpPr>
            <a:xfrm rot="-5400000">
              <a:off x="6550278" y="3846238"/>
              <a:ext cx="112131" cy="616723"/>
              <a:chOff x="1883650" y="2468875"/>
              <a:chExt cx="153620" cy="844910"/>
            </a:xfrm>
          </p:grpSpPr>
          <p:sp>
            <p:nvSpPr>
              <p:cNvPr id="2032" name="Shape 20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Shape 203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Shape 203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Shape 203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6" name="Shape 203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37" name="Shape 2037"/>
          <p:cNvCxnSpPr>
            <a:endCxn id="203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38" name="Shape 2038"/>
          <p:cNvCxnSpPr>
            <a:stCxn id="203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039" name="Shape 203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040" name="Shape 204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041" name="Shape 204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042" name="Shape 204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43" name="Shape 204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044" name="Shape 204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045" name="Shape 2045"/>
          <p:cNvGrpSpPr/>
          <p:nvPr/>
        </p:nvGrpSpPr>
        <p:grpSpPr>
          <a:xfrm rot="5400000">
            <a:off x="1343548" y="4553269"/>
            <a:ext cx="779512" cy="265728"/>
            <a:chOff x="6223414" y="4018641"/>
            <a:chExt cx="776477" cy="280329"/>
          </a:xfrm>
        </p:grpSpPr>
        <p:grpSp>
          <p:nvGrpSpPr>
            <p:cNvPr id="2046" name="Shape 2046"/>
            <p:cNvGrpSpPr/>
            <p:nvPr/>
          </p:nvGrpSpPr>
          <p:grpSpPr>
            <a:xfrm rot="-5400000">
              <a:off x="6550278" y="3846238"/>
              <a:ext cx="112131" cy="616723"/>
              <a:chOff x="1883650" y="2468875"/>
              <a:chExt cx="153620" cy="844910"/>
            </a:xfrm>
          </p:grpSpPr>
          <p:sp>
            <p:nvSpPr>
              <p:cNvPr id="2047" name="Shape 204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Shape 204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Shape 204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Shape 205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1" name="Shape 205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52" name="Shape 2052"/>
          <p:cNvCxnSpPr>
            <a:endCxn id="205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53" name="Shape 2053"/>
          <p:cNvCxnSpPr>
            <a:stCxn id="205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54" name="Shape 2054"/>
          <p:cNvGrpSpPr/>
          <p:nvPr/>
        </p:nvGrpSpPr>
        <p:grpSpPr>
          <a:xfrm rot="5400000">
            <a:off x="1938462" y="4553269"/>
            <a:ext cx="779512" cy="265728"/>
            <a:chOff x="6223414" y="4018641"/>
            <a:chExt cx="776477" cy="280329"/>
          </a:xfrm>
        </p:grpSpPr>
        <p:grpSp>
          <p:nvGrpSpPr>
            <p:cNvPr id="2055" name="Shape 2055"/>
            <p:cNvGrpSpPr/>
            <p:nvPr/>
          </p:nvGrpSpPr>
          <p:grpSpPr>
            <a:xfrm rot="-5400000">
              <a:off x="6550278" y="3846238"/>
              <a:ext cx="112131" cy="616723"/>
              <a:chOff x="1883650" y="2468875"/>
              <a:chExt cx="153620" cy="844910"/>
            </a:xfrm>
          </p:grpSpPr>
          <p:sp>
            <p:nvSpPr>
              <p:cNvPr id="2056" name="Shape 205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Shape 205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Shape 205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Shape 205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0" name="Shape 206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61" name="Shape 2061"/>
          <p:cNvCxnSpPr>
            <a:endCxn id="206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62" name="Shape 2062"/>
          <p:cNvCxnSpPr>
            <a:stCxn id="206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63" name="Shape 2063"/>
          <p:cNvGrpSpPr/>
          <p:nvPr/>
        </p:nvGrpSpPr>
        <p:grpSpPr>
          <a:xfrm rot="5400000">
            <a:off x="2548883" y="4550399"/>
            <a:ext cx="779512" cy="265728"/>
            <a:chOff x="6223414" y="4018641"/>
            <a:chExt cx="776477" cy="280329"/>
          </a:xfrm>
        </p:grpSpPr>
        <p:grpSp>
          <p:nvGrpSpPr>
            <p:cNvPr id="2064" name="Shape 2064"/>
            <p:cNvGrpSpPr/>
            <p:nvPr/>
          </p:nvGrpSpPr>
          <p:grpSpPr>
            <a:xfrm rot="-5400000">
              <a:off x="6550278" y="3846238"/>
              <a:ext cx="112131" cy="616723"/>
              <a:chOff x="1883650" y="2468875"/>
              <a:chExt cx="153620" cy="844910"/>
            </a:xfrm>
          </p:grpSpPr>
          <p:sp>
            <p:nvSpPr>
              <p:cNvPr id="2065" name="Shape 206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Shape 20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Shape 20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Shape 20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9" name="Shape 20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0" name="Shape 2070"/>
          <p:cNvCxnSpPr>
            <a:endCxn id="206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71" name="Shape 2071"/>
          <p:cNvCxnSpPr>
            <a:stCxn id="2069" idx="0"/>
            <a:endCxn id="207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073" name="Shape 2073"/>
          <p:cNvGrpSpPr/>
          <p:nvPr/>
        </p:nvGrpSpPr>
        <p:grpSpPr>
          <a:xfrm rot="5400000">
            <a:off x="3854066" y="4550399"/>
            <a:ext cx="779512" cy="265728"/>
            <a:chOff x="6223414" y="4018641"/>
            <a:chExt cx="776477" cy="280329"/>
          </a:xfrm>
        </p:grpSpPr>
        <p:grpSp>
          <p:nvGrpSpPr>
            <p:cNvPr id="2074" name="Shape 2074"/>
            <p:cNvGrpSpPr/>
            <p:nvPr/>
          </p:nvGrpSpPr>
          <p:grpSpPr>
            <a:xfrm rot="-5400000">
              <a:off x="6550278" y="3846238"/>
              <a:ext cx="112131" cy="616723"/>
              <a:chOff x="1883650" y="2468875"/>
              <a:chExt cx="153620" cy="844910"/>
            </a:xfrm>
          </p:grpSpPr>
          <p:sp>
            <p:nvSpPr>
              <p:cNvPr id="2075" name="Shape 20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Shape 20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Shape 20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Shape 20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2" name="Shape 207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9" name="Shape 2079"/>
          <p:cNvCxnSpPr>
            <a:endCxn id="207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80" name="Shape 2080"/>
          <p:cNvCxnSpPr>
            <a:stCxn id="2072"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081" name="Shape 2081"/>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082" name="Shape 2082"/>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83" name="Shape 2083"/>
          <p:cNvCxnSpPr>
            <a:stCxn id="2036" idx="1"/>
            <a:endCxn id="20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085" name="Shape 2085"/>
          <p:cNvCxnSpPr>
            <a:stCxn id="2051" idx="1"/>
            <a:endCxn id="20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087" name="Shape 2087"/>
          <p:cNvCxnSpPr>
            <a:stCxn id="2060" idx="1"/>
            <a:endCxn id="20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089" name="Shape 2089"/>
          <p:cNvCxnSpPr>
            <a:stCxn id="2069" idx="1"/>
            <a:endCxn id="20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084" name="Shape 20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Shape 20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Shape 20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Shape 20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1" name="Shape 2091"/>
          <p:cNvCxnSpPr>
            <a:stCxn id="2092" idx="1"/>
            <a:endCxn id="2090" idx="4"/>
          </p:cNvCxnSpPr>
          <p:nvPr/>
        </p:nvCxnSpPr>
        <p:spPr>
          <a:xfrm rot="10800000">
            <a:off x="3002125" y="3574407"/>
            <a:ext cx="1838700" cy="719100"/>
          </a:xfrm>
          <a:prstGeom prst="straightConnector1">
            <a:avLst/>
          </a:prstGeom>
          <a:noFill/>
          <a:ln cap="flat" cmpd="sng" w="19050">
            <a:solidFill>
              <a:srgbClr val="7F7F7F"/>
            </a:solidFill>
            <a:prstDash val="solid"/>
            <a:round/>
            <a:headEnd len="sm" w="sm" type="none"/>
            <a:tailEnd len="med" w="med" type="stealth"/>
          </a:ln>
        </p:spPr>
      </p:cxnSp>
      <p:cxnSp>
        <p:nvCxnSpPr>
          <p:cNvPr id="2093" name="Shape 2093"/>
          <p:cNvCxnSpPr>
            <a:stCxn id="2092" idx="1"/>
            <a:endCxn id="2088" idx="4"/>
          </p:cNvCxnSpPr>
          <p:nvPr/>
        </p:nvCxnSpPr>
        <p:spPr>
          <a:xfrm rot="10800000">
            <a:off x="2397625" y="3574407"/>
            <a:ext cx="2443200" cy="719100"/>
          </a:xfrm>
          <a:prstGeom prst="straightConnector1">
            <a:avLst/>
          </a:prstGeom>
          <a:noFill/>
          <a:ln cap="flat" cmpd="sng" w="19050">
            <a:solidFill>
              <a:srgbClr val="7F7F7F"/>
            </a:solidFill>
            <a:prstDash val="solid"/>
            <a:round/>
            <a:headEnd len="sm" w="sm" type="none"/>
            <a:tailEnd len="med" w="med" type="stealth"/>
          </a:ln>
        </p:spPr>
      </p:cxnSp>
      <p:cxnSp>
        <p:nvCxnSpPr>
          <p:cNvPr id="2094" name="Shape 2094"/>
          <p:cNvCxnSpPr>
            <a:stCxn id="2092" idx="1"/>
            <a:endCxn id="2086" idx="3"/>
          </p:cNvCxnSpPr>
          <p:nvPr/>
        </p:nvCxnSpPr>
        <p:spPr>
          <a:xfrm rot="10800000">
            <a:off x="1776925" y="3611907"/>
            <a:ext cx="3063900" cy="681600"/>
          </a:xfrm>
          <a:prstGeom prst="straightConnector1">
            <a:avLst/>
          </a:prstGeom>
          <a:noFill/>
          <a:ln cap="flat" cmpd="sng" w="19050">
            <a:solidFill>
              <a:srgbClr val="7F7F7F"/>
            </a:solidFill>
            <a:prstDash val="solid"/>
            <a:round/>
            <a:headEnd len="sm" w="sm" type="none"/>
            <a:tailEnd len="med" w="med" type="stealth"/>
          </a:ln>
        </p:spPr>
      </p:cxnSp>
      <p:cxnSp>
        <p:nvCxnSpPr>
          <p:cNvPr id="2095" name="Shape 2095"/>
          <p:cNvCxnSpPr>
            <a:stCxn id="2092" idx="1"/>
            <a:endCxn id="2084" idx="3"/>
          </p:cNvCxnSpPr>
          <p:nvPr/>
        </p:nvCxnSpPr>
        <p:spPr>
          <a:xfrm rot="10800000">
            <a:off x="1172425" y="3611907"/>
            <a:ext cx="3668400" cy="681600"/>
          </a:xfrm>
          <a:prstGeom prst="straightConnector1">
            <a:avLst/>
          </a:prstGeom>
          <a:noFill/>
          <a:ln cap="flat" cmpd="sng" w="19050">
            <a:solidFill>
              <a:srgbClr val="7F7F7F"/>
            </a:solidFill>
            <a:prstDash val="solid"/>
            <a:round/>
            <a:headEnd len="sm" w="sm" type="none"/>
            <a:tailEnd len="med" w="med" type="stealth"/>
          </a:ln>
        </p:spPr>
      </p:cxnSp>
      <p:sp>
        <p:nvSpPr>
          <p:cNvPr id="2096" name="Shape 209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97" name="Shape 209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98" name="Shape 209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099" name="Shape 2099"/>
          <p:cNvGrpSpPr/>
          <p:nvPr/>
        </p:nvGrpSpPr>
        <p:grpSpPr>
          <a:xfrm rot="5400000">
            <a:off x="4451069" y="4550399"/>
            <a:ext cx="779512" cy="265728"/>
            <a:chOff x="6223414" y="4018641"/>
            <a:chExt cx="776477" cy="280329"/>
          </a:xfrm>
        </p:grpSpPr>
        <p:grpSp>
          <p:nvGrpSpPr>
            <p:cNvPr id="2100" name="Shape 2100"/>
            <p:cNvGrpSpPr/>
            <p:nvPr/>
          </p:nvGrpSpPr>
          <p:grpSpPr>
            <a:xfrm rot="-5400000">
              <a:off x="6550278" y="3846238"/>
              <a:ext cx="112131" cy="616723"/>
              <a:chOff x="1883650" y="2468875"/>
              <a:chExt cx="153620" cy="844910"/>
            </a:xfrm>
          </p:grpSpPr>
          <p:sp>
            <p:nvSpPr>
              <p:cNvPr id="2101" name="Shape 210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Shape 210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Shape 210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Shape 210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2" name="Shape 20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05" name="Shape 2105"/>
          <p:cNvCxnSpPr>
            <a:endCxn id="209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06" name="Shape 210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107" name="Shape 2107"/>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8" name="Shape 2108"/>
          <p:cNvSpPr/>
          <p:nvPr/>
        </p:nvSpPr>
        <p:spPr>
          <a:xfrm>
            <a:off x="1670682" y="2246943"/>
            <a:ext cx="136163" cy="512117"/>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9" name="Shape 210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0" name="Shape 211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1" name="Shape 211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112" name="Shape 211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113" name="Shape 2113"/>
          <p:cNvCxnSpPr>
            <a:endCxn id="2107"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114" name="Shape 2114"/>
          <p:cNvCxnSpPr>
            <a:endCxn id="2108"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2115" name="Shape 2115"/>
          <p:cNvCxnSpPr>
            <a:endCxn id="2109"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2116" name="Shape 2116"/>
          <p:cNvCxnSpPr>
            <a:endCxn id="2110"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cxnSp>
        <p:nvCxnSpPr>
          <p:cNvPr id="2117" name="Shape 2117"/>
          <p:cNvCxnSpPr>
            <a:stCxn id="2107" idx="0"/>
            <a:endCxn id="2118"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119" name="Shape 2119"/>
          <p:cNvCxnSpPr>
            <a:stCxn id="2108" idx="0"/>
            <a:endCxn id="2118" idx="3"/>
          </p:cNvCxnSpPr>
          <p:nvPr/>
        </p:nvCxnSpPr>
        <p:spPr>
          <a:xfrm flipH="1" rot="10800000">
            <a:off x="1738764" y="1884543"/>
            <a:ext cx="419400" cy="362400"/>
          </a:xfrm>
          <a:prstGeom prst="straightConnector1">
            <a:avLst/>
          </a:prstGeom>
          <a:noFill/>
          <a:ln cap="flat" cmpd="sng" w="19050">
            <a:solidFill>
              <a:srgbClr val="7F7F7F"/>
            </a:solidFill>
            <a:prstDash val="dot"/>
            <a:round/>
            <a:headEnd len="sm" w="sm" type="none"/>
            <a:tailEnd len="med" w="med" type="stealth"/>
          </a:ln>
        </p:spPr>
      </p:cxnSp>
      <p:cxnSp>
        <p:nvCxnSpPr>
          <p:cNvPr id="2120" name="Shape 2120"/>
          <p:cNvCxnSpPr>
            <a:stCxn id="2109" idx="0"/>
            <a:endCxn id="2118"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121" name="Shape 2121"/>
          <p:cNvCxnSpPr>
            <a:stCxn id="2110" idx="0"/>
            <a:endCxn id="2118"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122" name="Shape 2122"/>
          <p:cNvGrpSpPr/>
          <p:nvPr/>
        </p:nvGrpSpPr>
        <p:grpSpPr>
          <a:xfrm rot="5400000">
            <a:off x="1768445" y="1361999"/>
            <a:ext cx="779512" cy="265728"/>
            <a:chOff x="6223414" y="4018641"/>
            <a:chExt cx="776477" cy="280329"/>
          </a:xfrm>
        </p:grpSpPr>
        <p:grpSp>
          <p:nvGrpSpPr>
            <p:cNvPr id="2123" name="Shape 2123"/>
            <p:cNvGrpSpPr/>
            <p:nvPr/>
          </p:nvGrpSpPr>
          <p:grpSpPr>
            <a:xfrm rot="-5400000">
              <a:off x="6550278" y="3846238"/>
              <a:ext cx="112131" cy="616723"/>
              <a:chOff x="1883650" y="2468875"/>
              <a:chExt cx="153620" cy="844910"/>
            </a:xfrm>
          </p:grpSpPr>
          <p:sp>
            <p:nvSpPr>
              <p:cNvPr id="2124" name="Shape 21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Shape 21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Shape 21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Shape 21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8" name="Shape 2118"/>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28" name="Shape 2128"/>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129" name="Shape 2129"/>
          <p:cNvCxnSpPr>
            <a:endCxn id="2130" idx="1"/>
          </p:cNvCxnSpPr>
          <p:nvPr/>
        </p:nvCxnSpPr>
        <p:spPr>
          <a:xfrm>
            <a:off x="2299171" y="1788157"/>
            <a:ext cx="2309700" cy="289800"/>
          </a:xfrm>
          <a:prstGeom prst="straightConnector1">
            <a:avLst/>
          </a:prstGeom>
          <a:noFill/>
          <a:ln cap="flat" cmpd="sng" w="19050">
            <a:solidFill>
              <a:srgbClr val="7F7F7F"/>
            </a:solidFill>
            <a:prstDash val="solid"/>
            <a:round/>
            <a:headEnd len="sm" w="sm" type="none"/>
            <a:tailEnd len="med" w="med" type="stealth"/>
          </a:ln>
        </p:spPr>
      </p:cxnSp>
      <p:cxnSp>
        <p:nvCxnSpPr>
          <p:cNvPr id="2131" name="Shape 2131"/>
          <p:cNvCxnSpPr>
            <a:stCxn id="2092" idx="1"/>
            <a:endCxn id="2130"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130" name="Shape 2130"/>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132" name="Shape 2132"/>
          <p:cNvCxnSpPr>
            <a:stCxn id="2130" idx="0"/>
            <a:endCxn id="2133"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133" name="Shape 2133"/>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i="1" sz="16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Shape 21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140" name="Shape 214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141" name="Shape 2141"/>
          <p:cNvGrpSpPr/>
          <p:nvPr/>
        </p:nvGrpSpPr>
        <p:grpSpPr>
          <a:xfrm rot="5400000">
            <a:off x="735936" y="4559168"/>
            <a:ext cx="779512" cy="265728"/>
            <a:chOff x="6223414" y="4018641"/>
            <a:chExt cx="776477" cy="280329"/>
          </a:xfrm>
        </p:grpSpPr>
        <p:grpSp>
          <p:nvGrpSpPr>
            <p:cNvPr id="2142" name="Shape 2142"/>
            <p:cNvGrpSpPr/>
            <p:nvPr/>
          </p:nvGrpSpPr>
          <p:grpSpPr>
            <a:xfrm rot="-5400000">
              <a:off x="6550278" y="3846238"/>
              <a:ext cx="112131" cy="616723"/>
              <a:chOff x="1883650" y="2468875"/>
              <a:chExt cx="153620" cy="844910"/>
            </a:xfrm>
          </p:grpSpPr>
          <p:sp>
            <p:nvSpPr>
              <p:cNvPr id="2143" name="Shape 214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Shape 214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Shape 214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Shape 214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7" name="Shape 214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48" name="Shape 2148"/>
          <p:cNvCxnSpPr>
            <a:endCxn id="2147"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49" name="Shape 2149"/>
          <p:cNvCxnSpPr>
            <a:stCxn id="2147"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150" name="Shape 2150"/>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151" name="Shape 2151"/>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152" name="Shape 2152"/>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153" name="Shape 2153"/>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154" name="Shape 2154"/>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155" name="Shape 2155"/>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156" name="Shape 2156"/>
          <p:cNvGrpSpPr/>
          <p:nvPr/>
        </p:nvGrpSpPr>
        <p:grpSpPr>
          <a:xfrm rot="5400000">
            <a:off x="1343548" y="4553269"/>
            <a:ext cx="779512" cy="265728"/>
            <a:chOff x="6223414" y="4018641"/>
            <a:chExt cx="776477" cy="280329"/>
          </a:xfrm>
        </p:grpSpPr>
        <p:grpSp>
          <p:nvGrpSpPr>
            <p:cNvPr id="2157" name="Shape 2157"/>
            <p:cNvGrpSpPr/>
            <p:nvPr/>
          </p:nvGrpSpPr>
          <p:grpSpPr>
            <a:xfrm rot="-5400000">
              <a:off x="6550278" y="3846238"/>
              <a:ext cx="112131" cy="616723"/>
              <a:chOff x="1883650" y="2468875"/>
              <a:chExt cx="153620" cy="844910"/>
            </a:xfrm>
          </p:grpSpPr>
          <p:sp>
            <p:nvSpPr>
              <p:cNvPr id="2158" name="Shape 215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Shape 215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Shape 216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Shape 216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2" name="Shape 216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63" name="Shape 2163"/>
          <p:cNvCxnSpPr>
            <a:endCxn id="2162"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64" name="Shape 2164"/>
          <p:cNvCxnSpPr>
            <a:stCxn id="2162"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65" name="Shape 2165"/>
          <p:cNvGrpSpPr/>
          <p:nvPr/>
        </p:nvGrpSpPr>
        <p:grpSpPr>
          <a:xfrm rot="5400000">
            <a:off x="1938462" y="4553269"/>
            <a:ext cx="779512" cy="265728"/>
            <a:chOff x="6223414" y="4018641"/>
            <a:chExt cx="776477" cy="280329"/>
          </a:xfrm>
        </p:grpSpPr>
        <p:grpSp>
          <p:nvGrpSpPr>
            <p:cNvPr id="2166" name="Shape 2166"/>
            <p:cNvGrpSpPr/>
            <p:nvPr/>
          </p:nvGrpSpPr>
          <p:grpSpPr>
            <a:xfrm rot="-5400000">
              <a:off x="6550278" y="3846238"/>
              <a:ext cx="112131" cy="616723"/>
              <a:chOff x="1883650" y="2468875"/>
              <a:chExt cx="153620" cy="844910"/>
            </a:xfrm>
          </p:grpSpPr>
          <p:sp>
            <p:nvSpPr>
              <p:cNvPr id="2167" name="Shape 21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Shape 21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Shape 21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Shape 21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Shape 21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72" name="Shape 2172"/>
          <p:cNvCxnSpPr>
            <a:endCxn id="2171"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73" name="Shape 2173"/>
          <p:cNvCxnSpPr>
            <a:stCxn id="2171"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74" name="Shape 2174"/>
          <p:cNvGrpSpPr/>
          <p:nvPr/>
        </p:nvGrpSpPr>
        <p:grpSpPr>
          <a:xfrm rot="5400000">
            <a:off x="2548883" y="4550399"/>
            <a:ext cx="779512" cy="265728"/>
            <a:chOff x="6223414" y="4018641"/>
            <a:chExt cx="776477" cy="280329"/>
          </a:xfrm>
        </p:grpSpPr>
        <p:grpSp>
          <p:nvGrpSpPr>
            <p:cNvPr id="2175" name="Shape 2175"/>
            <p:cNvGrpSpPr/>
            <p:nvPr/>
          </p:nvGrpSpPr>
          <p:grpSpPr>
            <a:xfrm rot="-5400000">
              <a:off x="6550278" y="3846238"/>
              <a:ext cx="112131" cy="616723"/>
              <a:chOff x="1883650" y="2468875"/>
              <a:chExt cx="153620" cy="844910"/>
            </a:xfrm>
          </p:grpSpPr>
          <p:sp>
            <p:nvSpPr>
              <p:cNvPr id="2176" name="Shape 21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Shape 21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Shape 21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Shape 21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0" name="Shape 21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81" name="Shape 2181"/>
          <p:cNvCxnSpPr>
            <a:endCxn id="2180"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82" name="Shape 2182"/>
          <p:cNvCxnSpPr>
            <a:stCxn id="2180" idx="0"/>
            <a:endCxn id="2183"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184" name="Shape 2184"/>
          <p:cNvGrpSpPr/>
          <p:nvPr/>
        </p:nvGrpSpPr>
        <p:grpSpPr>
          <a:xfrm rot="5400000">
            <a:off x="3854066" y="4550399"/>
            <a:ext cx="779512" cy="265728"/>
            <a:chOff x="6223414" y="4018641"/>
            <a:chExt cx="776477" cy="280329"/>
          </a:xfrm>
        </p:grpSpPr>
        <p:grpSp>
          <p:nvGrpSpPr>
            <p:cNvPr id="2185" name="Shape 2185"/>
            <p:cNvGrpSpPr/>
            <p:nvPr/>
          </p:nvGrpSpPr>
          <p:grpSpPr>
            <a:xfrm rot="-5400000">
              <a:off x="6550278" y="3846238"/>
              <a:ext cx="112131" cy="616723"/>
              <a:chOff x="1883650" y="2468875"/>
              <a:chExt cx="153620" cy="844910"/>
            </a:xfrm>
          </p:grpSpPr>
          <p:sp>
            <p:nvSpPr>
              <p:cNvPr id="2186" name="Shape 21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Shape 21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Shape 21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Shape 21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3" name="Shape 218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0" name="Shape 2190"/>
          <p:cNvCxnSpPr>
            <a:endCxn id="2183"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91" name="Shape 2191"/>
          <p:cNvCxnSpPr>
            <a:stCxn id="2183"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192" name="Shape 2192"/>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193" name="Shape 2193"/>
          <p:cNvCxnSpPr>
            <a:stCxn id="2147" idx="1"/>
            <a:endCxn id="219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195" name="Shape 2195"/>
          <p:cNvCxnSpPr>
            <a:stCxn id="2162" idx="1"/>
            <a:endCxn id="219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197" name="Shape 2197"/>
          <p:cNvCxnSpPr>
            <a:stCxn id="2171" idx="1"/>
            <a:endCxn id="219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199" name="Shape 2199"/>
          <p:cNvCxnSpPr>
            <a:stCxn id="2180" idx="1"/>
            <a:endCxn id="220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194" name="Shape 219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Shape 219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Shape 219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Shape 220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1" name="Shape 2201"/>
          <p:cNvCxnSpPr>
            <a:stCxn id="2202" idx="1"/>
            <a:endCxn id="2200" idx="4"/>
          </p:cNvCxnSpPr>
          <p:nvPr/>
        </p:nvCxnSpPr>
        <p:spPr>
          <a:xfrm rot="10800000">
            <a:off x="3002061" y="3574207"/>
            <a:ext cx="2450700" cy="715200"/>
          </a:xfrm>
          <a:prstGeom prst="straightConnector1">
            <a:avLst/>
          </a:prstGeom>
          <a:noFill/>
          <a:ln cap="flat" cmpd="sng" w="19050">
            <a:solidFill>
              <a:srgbClr val="7F7F7F"/>
            </a:solidFill>
            <a:prstDash val="solid"/>
            <a:round/>
            <a:headEnd len="sm" w="sm" type="none"/>
            <a:tailEnd len="med" w="med" type="stealth"/>
          </a:ln>
        </p:spPr>
      </p:cxnSp>
      <p:cxnSp>
        <p:nvCxnSpPr>
          <p:cNvPr id="2203" name="Shape 2203"/>
          <p:cNvCxnSpPr>
            <a:stCxn id="2202" idx="1"/>
            <a:endCxn id="2198" idx="4"/>
          </p:cNvCxnSpPr>
          <p:nvPr/>
        </p:nvCxnSpPr>
        <p:spPr>
          <a:xfrm rot="10800000">
            <a:off x="2397561" y="3574207"/>
            <a:ext cx="3055200" cy="715200"/>
          </a:xfrm>
          <a:prstGeom prst="straightConnector1">
            <a:avLst/>
          </a:prstGeom>
          <a:noFill/>
          <a:ln cap="flat" cmpd="sng" w="19050">
            <a:solidFill>
              <a:srgbClr val="7F7F7F"/>
            </a:solidFill>
            <a:prstDash val="solid"/>
            <a:round/>
            <a:headEnd len="sm" w="sm" type="none"/>
            <a:tailEnd len="med" w="med" type="stealth"/>
          </a:ln>
        </p:spPr>
      </p:cxnSp>
      <p:cxnSp>
        <p:nvCxnSpPr>
          <p:cNvPr id="2204" name="Shape 2204"/>
          <p:cNvCxnSpPr>
            <a:stCxn id="2202" idx="1"/>
            <a:endCxn id="2196" idx="3"/>
          </p:cNvCxnSpPr>
          <p:nvPr/>
        </p:nvCxnSpPr>
        <p:spPr>
          <a:xfrm rot="10800000">
            <a:off x="1776861" y="3611707"/>
            <a:ext cx="3675900" cy="677700"/>
          </a:xfrm>
          <a:prstGeom prst="straightConnector1">
            <a:avLst/>
          </a:prstGeom>
          <a:noFill/>
          <a:ln cap="flat" cmpd="sng" w="19050">
            <a:solidFill>
              <a:srgbClr val="7F7F7F"/>
            </a:solidFill>
            <a:prstDash val="solid"/>
            <a:round/>
            <a:headEnd len="sm" w="sm" type="none"/>
            <a:tailEnd len="med" w="med" type="stealth"/>
          </a:ln>
        </p:spPr>
      </p:cxnSp>
      <p:cxnSp>
        <p:nvCxnSpPr>
          <p:cNvPr id="2205" name="Shape 2205"/>
          <p:cNvCxnSpPr>
            <a:stCxn id="2202" idx="1"/>
            <a:endCxn id="2194" idx="3"/>
          </p:cNvCxnSpPr>
          <p:nvPr/>
        </p:nvCxnSpPr>
        <p:spPr>
          <a:xfrm rot="10800000">
            <a:off x="1172361" y="3611707"/>
            <a:ext cx="4280400" cy="677700"/>
          </a:xfrm>
          <a:prstGeom prst="straightConnector1">
            <a:avLst/>
          </a:prstGeom>
          <a:noFill/>
          <a:ln cap="flat" cmpd="sng" w="19050">
            <a:solidFill>
              <a:srgbClr val="7F7F7F"/>
            </a:solidFill>
            <a:prstDash val="solid"/>
            <a:round/>
            <a:headEnd len="sm" w="sm" type="none"/>
            <a:tailEnd len="med" w="med" type="stealth"/>
          </a:ln>
        </p:spPr>
      </p:cxnSp>
      <p:sp>
        <p:nvSpPr>
          <p:cNvPr id="2206" name="Shape 220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207" name="Shape 220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08" name="Shape 2208"/>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209" name="Shape 2209"/>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0" name="Shape 2210"/>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1" name="Shape 2211"/>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2" name="Shape 2212"/>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3" name="Shape 2213"/>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214" name="Shape 2214"/>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15" name="Shape 2215"/>
          <p:cNvCxnSpPr>
            <a:endCxn id="2209"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216" name="Shape 2216"/>
          <p:cNvCxnSpPr>
            <a:endCxn id="2210"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217" name="Shape 2217"/>
          <p:cNvCxnSpPr>
            <a:endCxn id="2211"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218" name="Shape 2218"/>
          <p:cNvCxnSpPr>
            <a:endCxn id="2212"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219" name="Shape 2219"/>
          <p:cNvCxnSpPr>
            <a:stCxn id="2209" idx="0"/>
            <a:endCxn id="2220"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221" name="Shape 2221"/>
          <p:cNvCxnSpPr>
            <a:stCxn id="2210" idx="0"/>
            <a:endCxn id="2220"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222" name="Shape 2222"/>
          <p:cNvCxnSpPr>
            <a:stCxn id="2211" idx="0"/>
            <a:endCxn id="2220"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223" name="Shape 2223"/>
          <p:cNvCxnSpPr>
            <a:stCxn id="2212" idx="0"/>
            <a:endCxn id="2220"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224" name="Shape 2224"/>
          <p:cNvGrpSpPr/>
          <p:nvPr/>
        </p:nvGrpSpPr>
        <p:grpSpPr>
          <a:xfrm rot="5400000">
            <a:off x="1768445" y="1361999"/>
            <a:ext cx="779512" cy="265728"/>
            <a:chOff x="6223414" y="4018641"/>
            <a:chExt cx="776477" cy="280329"/>
          </a:xfrm>
        </p:grpSpPr>
        <p:grpSp>
          <p:nvGrpSpPr>
            <p:cNvPr id="2225" name="Shape 2225"/>
            <p:cNvGrpSpPr/>
            <p:nvPr/>
          </p:nvGrpSpPr>
          <p:grpSpPr>
            <a:xfrm rot="-5400000">
              <a:off x="6550278" y="3846238"/>
              <a:ext cx="112131" cy="616723"/>
              <a:chOff x="1883650" y="2468875"/>
              <a:chExt cx="153620" cy="844910"/>
            </a:xfrm>
          </p:grpSpPr>
          <p:sp>
            <p:nvSpPr>
              <p:cNvPr id="2226" name="Shape 22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Shape 22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Shape 22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Shape 22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0" name="Shape 2220"/>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0" name="Shape 2230"/>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231" name="Shape 2231"/>
          <p:cNvCxnSpPr>
            <a:endCxn id="2232" idx="1"/>
          </p:cNvCxnSpPr>
          <p:nvPr/>
        </p:nvCxnSpPr>
        <p:spPr>
          <a:xfrm>
            <a:off x="2299107" y="1788257"/>
            <a:ext cx="2921700" cy="285600"/>
          </a:xfrm>
          <a:prstGeom prst="straightConnector1">
            <a:avLst/>
          </a:prstGeom>
          <a:noFill/>
          <a:ln cap="flat" cmpd="sng" w="19050">
            <a:solidFill>
              <a:srgbClr val="7F7F7F"/>
            </a:solidFill>
            <a:prstDash val="solid"/>
            <a:round/>
            <a:headEnd len="sm" w="sm" type="none"/>
            <a:tailEnd len="med" w="med" type="stealth"/>
          </a:ln>
        </p:spPr>
      </p:cxnSp>
      <p:grpSp>
        <p:nvGrpSpPr>
          <p:cNvPr id="2233" name="Shape 2233"/>
          <p:cNvGrpSpPr/>
          <p:nvPr/>
        </p:nvGrpSpPr>
        <p:grpSpPr>
          <a:xfrm>
            <a:off x="4383340" y="4293507"/>
            <a:ext cx="935049" cy="1738265"/>
            <a:chOff x="4383340" y="4293507"/>
            <a:chExt cx="935049" cy="1738265"/>
          </a:xfrm>
        </p:grpSpPr>
        <p:sp>
          <p:nvSpPr>
            <p:cNvPr id="2234" name="Shape 223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235" name="Shape 2235"/>
            <p:cNvGrpSpPr/>
            <p:nvPr/>
          </p:nvGrpSpPr>
          <p:grpSpPr>
            <a:xfrm>
              <a:off x="4707961" y="4293507"/>
              <a:ext cx="610428" cy="1389112"/>
              <a:chOff x="4707961" y="4293507"/>
              <a:chExt cx="610428" cy="1389112"/>
            </a:xfrm>
          </p:grpSpPr>
          <p:grpSp>
            <p:nvGrpSpPr>
              <p:cNvPr id="2236" name="Shape 2236"/>
              <p:cNvGrpSpPr/>
              <p:nvPr/>
            </p:nvGrpSpPr>
            <p:grpSpPr>
              <a:xfrm rot="5400000">
                <a:off x="4451069" y="4550399"/>
                <a:ext cx="779512" cy="265728"/>
                <a:chOff x="6223414" y="4018641"/>
                <a:chExt cx="776477" cy="280329"/>
              </a:xfrm>
            </p:grpSpPr>
            <p:grpSp>
              <p:nvGrpSpPr>
                <p:cNvPr id="2237" name="Shape 2237"/>
                <p:cNvGrpSpPr/>
                <p:nvPr/>
              </p:nvGrpSpPr>
              <p:grpSpPr>
                <a:xfrm rot="-5400000">
                  <a:off x="6550278" y="3846238"/>
                  <a:ext cx="112131" cy="616723"/>
                  <a:chOff x="1883650" y="2468875"/>
                  <a:chExt cx="153620" cy="844910"/>
                </a:xfrm>
              </p:grpSpPr>
              <p:sp>
                <p:nvSpPr>
                  <p:cNvPr id="2238" name="Shape 22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Shape 22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Shape 22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Shape 22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2" name="Shape 22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43" name="Shape 2243"/>
              <p:cNvCxnSpPr>
                <a:endCxn id="224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44" name="Shape 2244"/>
              <p:cNvCxnSpPr>
                <a:stCxn id="2242"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245" name="Shape 2245"/>
          <p:cNvGrpSpPr/>
          <p:nvPr/>
        </p:nvGrpSpPr>
        <p:grpSpPr>
          <a:xfrm>
            <a:off x="4995276" y="1218798"/>
            <a:ext cx="935044" cy="4808874"/>
            <a:chOff x="4383340" y="1222898"/>
            <a:chExt cx="935044" cy="4808874"/>
          </a:xfrm>
        </p:grpSpPr>
        <p:sp>
          <p:nvSpPr>
            <p:cNvPr id="2246" name="Shape 224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247" name="Shape 2247"/>
            <p:cNvGrpSpPr/>
            <p:nvPr/>
          </p:nvGrpSpPr>
          <p:grpSpPr>
            <a:xfrm>
              <a:off x="4457166" y="1222898"/>
              <a:ext cx="754212" cy="4459721"/>
              <a:chOff x="4457166" y="1222898"/>
              <a:chExt cx="754212" cy="4459721"/>
            </a:xfrm>
          </p:grpSpPr>
          <p:grpSp>
            <p:nvGrpSpPr>
              <p:cNvPr id="2248" name="Shape 2248"/>
              <p:cNvGrpSpPr/>
              <p:nvPr/>
            </p:nvGrpSpPr>
            <p:grpSpPr>
              <a:xfrm rot="5400000">
                <a:off x="4451069" y="4550399"/>
                <a:ext cx="779512" cy="265728"/>
                <a:chOff x="6223414" y="4018641"/>
                <a:chExt cx="776477" cy="280329"/>
              </a:xfrm>
            </p:grpSpPr>
            <p:grpSp>
              <p:nvGrpSpPr>
                <p:cNvPr id="2249" name="Shape 2249"/>
                <p:cNvGrpSpPr/>
                <p:nvPr/>
              </p:nvGrpSpPr>
              <p:grpSpPr>
                <a:xfrm rot="-5400000">
                  <a:off x="6550278" y="3846238"/>
                  <a:ext cx="112131" cy="616723"/>
                  <a:chOff x="1883650" y="2468875"/>
                  <a:chExt cx="153620" cy="844910"/>
                </a:xfrm>
              </p:grpSpPr>
              <p:sp>
                <p:nvSpPr>
                  <p:cNvPr id="2250" name="Shape 225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Shape 225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Shape 225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Shape 225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2" name="Shape 220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54" name="Shape 2254"/>
              <p:cNvCxnSpPr>
                <a:endCxn id="220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55" name="Shape 2255"/>
              <p:cNvCxnSpPr>
                <a:stCxn id="2202" idx="1"/>
                <a:endCxn id="2232"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232" name="Shape 2232"/>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56" name="Shape 2256"/>
              <p:cNvCxnSpPr>
                <a:stCxn id="2232" idx="0"/>
                <a:endCxn id="2257" idx="2"/>
              </p:cNvCxnSpPr>
              <p:nvPr/>
            </p:nvCxnSpPr>
            <p:spPr>
              <a:xfrm rot="10800000">
                <a:off x="4834186" y="1561580"/>
                <a:ext cx="4800" cy="347100"/>
              </a:xfrm>
              <a:prstGeom prst="straightConnector1">
                <a:avLst/>
              </a:prstGeom>
              <a:noFill/>
              <a:ln cap="flat" cmpd="sng" w="19050">
                <a:solidFill>
                  <a:srgbClr val="7F7F7F"/>
                </a:solidFill>
                <a:prstDash val="solid"/>
                <a:round/>
                <a:headEnd len="sm" w="sm" type="none"/>
                <a:tailEnd len="med" w="med" type="stealth"/>
              </a:ln>
            </p:spPr>
          </p:cxnSp>
          <p:sp>
            <p:nvSpPr>
              <p:cNvPr id="2257" name="Shape 2257"/>
              <p:cNvSpPr txBox="1"/>
              <p:nvPr/>
            </p:nvSpPr>
            <p:spPr>
              <a:xfrm>
                <a:off x="4457166" y="1222898"/>
                <a:ext cx="75421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i="1" sz="1600">
                  <a:solidFill>
                    <a:schemeClr val="dk1"/>
                  </a:solidFill>
                  <a:latin typeface="Calibri"/>
                  <a:ea typeface="Calibri"/>
                  <a:cs typeface="Calibri"/>
                  <a:sym typeface="Calibri"/>
                </a:endParaRPr>
              </a:p>
            </p:txBody>
          </p:sp>
        </p:grpSp>
      </p:grpSp>
      <p:sp>
        <p:nvSpPr>
          <p:cNvPr id="2258" name="Shape 225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Shape 226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265" name="Shape 226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266" name="Shape 2266"/>
          <p:cNvGrpSpPr/>
          <p:nvPr/>
        </p:nvGrpSpPr>
        <p:grpSpPr>
          <a:xfrm rot="5400000">
            <a:off x="735936" y="4559168"/>
            <a:ext cx="779512" cy="265728"/>
            <a:chOff x="6223414" y="4018641"/>
            <a:chExt cx="776477" cy="280329"/>
          </a:xfrm>
        </p:grpSpPr>
        <p:grpSp>
          <p:nvGrpSpPr>
            <p:cNvPr id="2267" name="Shape 2267"/>
            <p:cNvGrpSpPr/>
            <p:nvPr/>
          </p:nvGrpSpPr>
          <p:grpSpPr>
            <a:xfrm rot="-5400000">
              <a:off x="6550278" y="3846238"/>
              <a:ext cx="112131" cy="616723"/>
              <a:chOff x="1883650" y="2468875"/>
              <a:chExt cx="153620" cy="844910"/>
            </a:xfrm>
          </p:grpSpPr>
          <p:sp>
            <p:nvSpPr>
              <p:cNvPr id="2268" name="Shape 22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Shape 22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Shape 22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Shape 22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72" name="Shape 22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73" name="Shape 2273"/>
          <p:cNvCxnSpPr>
            <a:endCxn id="2272"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74" name="Shape 2274"/>
          <p:cNvCxnSpPr>
            <a:stCxn id="2272"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275" name="Shape 2275"/>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276" name="Shape 227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277" name="Shape 227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278" name="Shape 2278"/>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279" name="Shape 2279"/>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280" name="Shape 2280"/>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281" name="Shape 2281"/>
          <p:cNvGrpSpPr/>
          <p:nvPr/>
        </p:nvGrpSpPr>
        <p:grpSpPr>
          <a:xfrm rot="5400000">
            <a:off x="1343548" y="4553269"/>
            <a:ext cx="779512" cy="265728"/>
            <a:chOff x="6223414" y="4018641"/>
            <a:chExt cx="776477" cy="280329"/>
          </a:xfrm>
        </p:grpSpPr>
        <p:grpSp>
          <p:nvGrpSpPr>
            <p:cNvPr id="2282" name="Shape 2282"/>
            <p:cNvGrpSpPr/>
            <p:nvPr/>
          </p:nvGrpSpPr>
          <p:grpSpPr>
            <a:xfrm rot="-5400000">
              <a:off x="6550278" y="3846238"/>
              <a:ext cx="112131" cy="616723"/>
              <a:chOff x="1883650" y="2468875"/>
              <a:chExt cx="153620" cy="844910"/>
            </a:xfrm>
          </p:grpSpPr>
          <p:sp>
            <p:nvSpPr>
              <p:cNvPr id="2283" name="Shape 228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Shape 228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Shape 228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Shape 228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87" name="Shape 228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88" name="Shape 2288"/>
          <p:cNvCxnSpPr>
            <a:endCxn id="2287"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89" name="Shape 2289"/>
          <p:cNvCxnSpPr>
            <a:stCxn id="2287"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0" name="Shape 2290"/>
          <p:cNvGrpSpPr/>
          <p:nvPr/>
        </p:nvGrpSpPr>
        <p:grpSpPr>
          <a:xfrm rot="5400000">
            <a:off x="1938462" y="4553269"/>
            <a:ext cx="779512" cy="265728"/>
            <a:chOff x="6223414" y="4018641"/>
            <a:chExt cx="776477" cy="280329"/>
          </a:xfrm>
        </p:grpSpPr>
        <p:grpSp>
          <p:nvGrpSpPr>
            <p:cNvPr id="2291" name="Shape 2291"/>
            <p:cNvGrpSpPr/>
            <p:nvPr/>
          </p:nvGrpSpPr>
          <p:grpSpPr>
            <a:xfrm rot="-5400000">
              <a:off x="6550278" y="3846238"/>
              <a:ext cx="112131" cy="616723"/>
              <a:chOff x="1883650" y="2468875"/>
              <a:chExt cx="153620" cy="844910"/>
            </a:xfrm>
          </p:grpSpPr>
          <p:sp>
            <p:nvSpPr>
              <p:cNvPr id="2292" name="Shape 229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Shape 229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Shape 229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Shape 229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6" name="Shape 229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97" name="Shape 2297"/>
          <p:cNvCxnSpPr>
            <a:endCxn id="2296"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98" name="Shape 2298"/>
          <p:cNvCxnSpPr>
            <a:stCxn id="2296"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9" name="Shape 2299"/>
          <p:cNvGrpSpPr/>
          <p:nvPr/>
        </p:nvGrpSpPr>
        <p:grpSpPr>
          <a:xfrm rot="5400000">
            <a:off x="2548883" y="4550399"/>
            <a:ext cx="779512" cy="265728"/>
            <a:chOff x="6223414" y="4018641"/>
            <a:chExt cx="776477" cy="280329"/>
          </a:xfrm>
        </p:grpSpPr>
        <p:grpSp>
          <p:nvGrpSpPr>
            <p:cNvPr id="2300" name="Shape 2300"/>
            <p:cNvGrpSpPr/>
            <p:nvPr/>
          </p:nvGrpSpPr>
          <p:grpSpPr>
            <a:xfrm rot="-5400000">
              <a:off x="6550278" y="3846238"/>
              <a:ext cx="112131" cy="616723"/>
              <a:chOff x="1883650" y="2468875"/>
              <a:chExt cx="153620" cy="844910"/>
            </a:xfrm>
          </p:grpSpPr>
          <p:sp>
            <p:nvSpPr>
              <p:cNvPr id="2301" name="Shape 230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Shape 230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Shape 230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Shape 230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5" name="Shape 230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06" name="Shape 2306"/>
          <p:cNvCxnSpPr>
            <a:endCxn id="2305"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07" name="Shape 2307"/>
          <p:cNvCxnSpPr>
            <a:stCxn id="2305" idx="0"/>
            <a:endCxn id="2308"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309" name="Shape 2309"/>
          <p:cNvGrpSpPr/>
          <p:nvPr/>
        </p:nvGrpSpPr>
        <p:grpSpPr>
          <a:xfrm rot="5400000">
            <a:off x="3854066" y="4550399"/>
            <a:ext cx="779512" cy="265728"/>
            <a:chOff x="6223414" y="4018641"/>
            <a:chExt cx="776477" cy="280329"/>
          </a:xfrm>
        </p:grpSpPr>
        <p:grpSp>
          <p:nvGrpSpPr>
            <p:cNvPr id="2310" name="Shape 2310"/>
            <p:cNvGrpSpPr/>
            <p:nvPr/>
          </p:nvGrpSpPr>
          <p:grpSpPr>
            <a:xfrm rot="-5400000">
              <a:off x="6550278" y="3846238"/>
              <a:ext cx="112131" cy="616723"/>
              <a:chOff x="1883650" y="2468875"/>
              <a:chExt cx="153620" cy="844910"/>
            </a:xfrm>
          </p:grpSpPr>
          <p:sp>
            <p:nvSpPr>
              <p:cNvPr id="2311" name="Shape 231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Shape 231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Shape 231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Shape 231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8" name="Shape 2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15" name="Shape 2315"/>
          <p:cNvCxnSpPr>
            <a:endCxn id="2308"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16" name="Shape 2316"/>
          <p:cNvCxnSpPr>
            <a:stCxn id="2308"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317" name="Shape 231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318" name="Shape 2318"/>
          <p:cNvCxnSpPr>
            <a:stCxn id="2272" idx="1"/>
            <a:endCxn id="2319"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320" name="Shape 2320"/>
          <p:cNvCxnSpPr>
            <a:stCxn id="2287" idx="1"/>
            <a:endCxn id="232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322" name="Shape 2322"/>
          <p:cNvCxnSpPr>
            <a:stCxn id="2296" idx="1"/>
            <a:endCxn id="2323"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324" name="Shape 2324"/>
          <p:cNvCxnSpPr>
            <a:stCxn id="2305" idx="1"/>
            <a:endCxn id="2325"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319" name="Shape 2319"/>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Shape 232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Shape 2323"/>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Shape 2325"/>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Shape 2326"/>
          <p:cNvCxnSpPr>
            <a:stCxn id="2327" idx="1"/>
            <a:endCxn id="2325" idx="4"/>
          </p:cNvCxnSpPr>
          <p:nvPr/>
        </p:nvCxnSpPr>
        <p:spPr>
          <a:xfrm rot="10800000">
            <a:off x="3002168" y="3574307"/>
            <a:ext cx="3053100" cy="711000"/>
          </a:xfrm>
          <a:prstGeom prst="straightConnector1">
            <a:avLst/>
          </a:prstGeom>
          <a:noFill/>
          <a:ln cap="flat" cmpd="sng" w="19050">
            <a:solidFill>
              <a:srgbClr val="7F7F7F"/>
            </a:solidFill>
            <a:prstDash val="solid"/>
            <a:round/>
            <a:headEnd len="sm" w="sm" type="none"/>
            <a:tailEnd len="med" w="med" type="stealth"/>
          </a:ln>
        </p:spPr>
      </p:cxnSp>
      <p:cxnSp>
        <p:nvCxnSpPr>
          <p:cNvPr id="2328" name="Shape 2328"/>
          <p:cNvCxnSpPr>
            <a:stCxn id="2327" idx="1"/>
            <a:endCxn id="2323" idx="4"/>
          </p:cNvCxnSpPr>
          <p:nvPr/>
        </p:nvCxnSpPr>
        <p:spPr>
          <a:xfrm rot="10800000">
            <a:off x="2397668" y="3574307"/>
            <a:ext cx="3657600" cy="711000"/>
          </a:xfrm>
          <a:prstGeom prst="straightConnector1">
            <a:avLst/>
          </a:prstGeom>
          <a:noFill/>
          <a:ln cap="flat" cmpd="sng" w="19050">
            <a:solidFill>
              <a:srgbClr val="7F7F7F"/>
            </a:solidFill>
            <a:prstDash val="solid"/>
            <a:round/>
            <a:headEnd len="sm" w="sm" type="none"/>
            <a:tailEnd len="med" w="med" type="stealth"/>
          </a:ln>
        </p:spPr>
      </p:cxnSp>
      <p:cxnSp>
        <p:nvCxnSpPr>
          <p:cNvPr id="2329" name="Shape 2329"/>
          <p:cNvCxnSpPr>
            <a:stCxn id="2327" idx="1"/>
            <a:endCxn id="2321" idx="3"/>
          </p:cNvCxnSpPr>
          <p:nvPr/>
        </p:nvCxnSpPr>
        <p:spPr>
          <a:xfrm rot="10800000">
            <a:off x="1776968" y="3611807"/>
            <a:ext cx="4278300" cy="673500"/>
          </a:xfrm>
          <a:prstGeom prst="straightConnector1">
            <a:avLst/>
          </a:prstGeom>
          <a:noFill/>
          <a:ln cap="flat" cmpd="sng" w="19050">
            <a:solidFill>
              <a:srgbClr val="7F7F7F"/>
            </a:solidFill>
            <a:prstDash val="solid"/>
            <a:round/>
            <a:headEnd len="sm" w="sm" type="none"/>
            <a:tailEnd len="med" w="med" type="stealth"/>
          </a:ln>
        </p:spPr>
      </p:cxnSp>
      <p:cxnSp>
        <p:nvCxnSpPr>
          <p:cNvPr id="2330" name="Shape 2330"/>
          <p:cNvCxnSpPr>
            <a:stCxn id="2327" idx="1"/>
            <a:endCxn id="2319" idx="3"/>
          </p:cNvCxnSpPr>
          <p:nvPr/>
        </p:nvCxnSpPr>
        <p:spPr>
          <a:xfrm rot="10800000">
            <a:off x="1172468" y="3611807"/>
            <a:ext cx="4882800" cy="673500"/>
          </a:xfrm>
          <a:prstGeom prst="straightConnector1">
            <a:avLst/>
          </a:prstGeom>
          <a:noFill/>
          <a:ln cap="flat" cmpd="sng" w="19050">
            <a:solidFill>
              <a:srgbClr val="7F7F7F"/>
            </a:solidFill>
            <a:prstDash val="solid"/>
            <a:round/>
            <a:headEnd len="sm" w="sm" type="none"/>
            <a:tailEnd len="med" w="med" type="stealth"/>
          </a:ln>
        </p:spPr>
      </p:cxnSp>
      <p:sp>
        <p:nvSpPr>
          <p:cNvPr id="2331" name="Shape 2331"/>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332" name="Shape 2332"/>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33" name="Shape 2333"/>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334" name="Shape 2334"/>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5" name="Shape 2335"/>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6" name="Shape 2336"/>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7" name="Shape 2337"/>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8" name="Shape 2338"/>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339" name="Shape 2339"/>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40" name="Shape 2340"/>
          <p:cNvCxnSpPr>
            <a:endCxn id="2334"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341" name="Shape 2341"/>
          <p:cNvCxnSpPr>
            <a:endCxn id="2335"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342" name="Shape 2342"/>
          <p:cNvCxnSpPr>
            <a:endCxn id="2336"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343" name="Shape 2343"/>
          <p:cNvCxnSpPr>
            <a:endCxn id="2337"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344" name="Shape 2344"/>
          <p:cNvCxnSpPr>
            <a:stCxn id="2334" idx="0"/>
            <a:endCxn id="2345"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346" name="Shape 2346"/>
          <p:cNvCxnSpPr>
            <a:stCxn id="2335" idx="0"/>
            <a:endCxn id="2345"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347" name="Shape 2347"/>
          <p:cNvCxnSpPr>
            <a:stCxn id="2336" idx="0"/>
            <a:endCxn id="2345"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348" name="Shape 2348"/>
          <p:cNvCxnSpPr>
            <a:stCxn id="2337" idx="0"/>
            <a:endCxn id="2345"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349" name="Shape 2349"/>
          <p:cNvGrpSpPr/>
          <p:nvPr/>
        </p:nvGrpSpPr>
        <p:grpSpPr>
          <a:xfrm rot="5400000">
            <a:off x="1768445" y="1361999"/>
            <a:ext cx="779512" cy="265728"/>
            <a:chOff x="6223414" y="4018641"/>
            <a:chExt cx="776477" cy="280329"/>
          </a:xfrm>
        </p:grpSpPr>
        <p:grpSp>
          <p:nvGrpSpPr>
            <p:cNvPr id="2350" name="Shape 2350"/>
            <p:cNvGrpSpPr/>
            <p:nvPr/>
          </p:nvGrpSpPr>
          <p:grpSpPr>
            <a:xfrm rot="-5400000">
              <a:off x="6550278" y="3846238"/>
              <a:ext cx="112131" cy="616723"/>
              <a:chOff x="1883650" y="2468875"/>
              <a:chExt cx="153620" cy="844910"/>
            </a:xfrm>
          </p:grpSpPr>
          <p:sp>
            <p:nvSpPr>
              <p:cNvPr id="2351" name="Shape 2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Shape 2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Shape 2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Shape 2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5" name="Shape 2345"/>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5" name="Shape 2355"/>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356" name="Shape 2356"/>
          <p:cNvCxnSpPr>
            <a:endCxn id="2357" idx="1"/>
          </p:cNvCxnSpPr>
          <p:nvPr/>
        </p:nvCxnSpPr>
        <p:spPr>
          <a:xfrm>
            <a:off x="2298914" y="1788357"/>
            <a:ext cx="3524400" cy="281400"/>
          </a:xfrm>
          <a:prstGeom prst="straightConnector1">
            <a:avLst/>
          </a:prstGeom>
          <a:noFill/>
          <a:ln cap="flat" cmpd="sng" w="19050">
            <a:solidFill>
              <a:srgbClr val="7F7F7F"/>
            </a:solidFill>
            <a:prstDash val="solid"/>
            <a:round/>
            <a:headEnd len="sm" w="sm" type="none"/>
            <a:tailEnd len="med" w="med" type="stealth"/>
          </a:ln>
        </p:spPr>
      </p:cxnSp>
      <p:grpSp>
        <p:nvGrpSpPr>
          <p:cNvPr id="2358" name="Shape 2358"/>
          <p:cNvGrpSpPr/>
          <p:nvPr/>
        </p:nvGrpSpPr>
        <p:grpSpPr>
          <a:xfrm>
            <a:off x="4383340" y="4293507"/>
            <a:ext cx="935049" cy="1738265"/>
            <a:chOff x="4383340" y="4293507"/>
            <a:chExt cx="935049" cy="1738265"/>
          </a:xfrm>
        </p:grpSpPr>
        <p:sp>
          <p:nvSpPr>
            <p:cNvPr id="2359" name="Shape 2359"/>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360" name="Shape 2360"/>
            <p:cNvGrpSpPr/>
            <p:nvPr/>
          </p:nvGrpSpPr>
          <p:grpSpPr>
            <a:xfrm>
              <a:off x="4707961" y="4293507"/>
              <a:ext cx="610428" cy="1389112"/>
              <a:chOff x="4707961" y="4293507"/>
              <a:chExt cx="610428" cy="1389112"/>
            </a:xfrm>
          </p:grpSpPr>
          <p:grpSp>
            <p:nvGrpSpPr>
              <p:cNvPr id="2361" name="Shape 2361"/>
              <p:cNvGrpSpPr/>
              <p:nvPr/>
            </p:nvGrpSpPr>
            <p:grpSpPr>
              <a:xfrm rot="5400000">
                <a:off x="4451069" y="4550399"/>
                <a:ext cx="779512" cy="265728"/>
                <a:chOff x="6223414" y="4018641"/>
                <a:chExt cx="776477" cy="280329"/>
              </a:xfrm>
            </p:grpSpPr>
            <p:grpSp>
              <p:nvGrpSpPr>
                <p:cNvPr id="2362" name="Shape 2362"/>
                <p:cNvGrpSpPr/>
                <p:nvPr/>
              </p:nvGrpSpPr>
              <p:grpSpPr>
                <a:xfrm rot="-5400000">
                  <a:off x="6550278" y="3846238"/>
                  <a:ext cx="112131" cy="616723"/>
                  <a:chOff x="1883650" y="2468875"/>
                  <a:chExt cx="153620" cy="844910"/>
                </a:xfrm>
              </p:grpSpPr>
              <p:sp>
                <p:nvSpPr>
                  <p:cNvPr id="2363" name="Shape 23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Shape 23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Shape 23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Shape 23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7" name="Shape 23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68" name="Shape 2368"/>
              <p:cNvCxnSpPr>
                <a:endCxn id="236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69" name="Shape 2369"/>
              <p:cNvCxnSpPr>
                <a:stCxn id="2367"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70" name="Shape 2370"/>
          <p:cNvGrpSpPr/>
          <p:nvPr/>
        </p:nvGrpSpPr>
        <p:grpSpPr>
          <a:xfrm>
            <a:off x="4995276" y="4289407"/>
            <a:ext cx="935049" cy="1738265"/>
            <a:chOff x="4383340" y="4293507"/>
            <a:chExt cx="935049" cy="1738265"/>
          </a:xfrm>
        </p:grpSpPr>
        <p:sp>
          <p:nvSpPr>
            <p:cNvPr id="2371" name="Shape 2371"/>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372" name="Shape 2372"/>
            <p:cNvGrpSpPr/>
            <p:nvPr/>
          </p:nvGrpSpPr>
          <p:grpSpPr>
            <a:xfrm>
              <a:off x="4707961" y="4293507"/>
              <a:ext cx="610428" cy="1389112"/>
              <a:chOff x="4707961" y="4293507"/>
              <a:chExt cx="610428" cy="1389112"/>
            </a:xfrm>
          </p:grpSpPr>
          <p:grpSp>
            <p:nvGrpSpPr>
              <p:cNvPr id="2373" name="Shape 2373"/>
              <p:cNvGrpSpPr/>
              <p:nvPr/>
            </p:nvGrpSpPr>
            <p:grpSpPr>
              <a:xfrm rot="5400000">
                <a:off x="4451069" y="4550399"/>
                <a:ext cx="779512" cy="265728"/>
                <a:chOff x="6223414" y="4018641"/>
                <a:chExt cx="776477" cy="280329"/>
              </a:xfrm>
            </p:grpSpPr>
            <p:grpSp>
              <p:nvGrpSpPr>
                <p:cNvPr id="2374" name="Shape 2374"/>
                <p:cNvGrpSpPr/>
                <p:nvPr/>
              </p:nvGrpSpPr>
              <p:grpSpPr>
                <a:xfrm rot="-5400000">
                  <a:off x="6550278" y="3846238"/>
                  <a:ext cx="112131" cy="616723"/>
                  <a:chOff x="1883650" y="2468875"/>
                  <a:chExt cx="153620" cy="844910"/>
                </a:xfrm>
              </p:grpSpPr>
              <p:sp>
                <p:nvSpPr>
                  <p:cNvPr id="2375" name="Shape 23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Shape 23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Shape 23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Shape 23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9" name="Shape 237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80" name="Shape 2380"/>
              <p:cNvCxnSpPr>
                <a:endCxn id="2379"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81" name="Shape 2381"/>
              <p:cNvCxnSpPr>
                <a:stCxn id="2379"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82" name="Shape 2382"/>
          <p:cNvGrpSpPr/>
          <p:nvPr/>
        </p:nvGrpSpPr>
        <p:grpSpPr>
          <a:xfrm>
            <a:off x="5597783" y="1214698"/>
            <a:ext cx="935044" cy="4808874"/>
            <a:chOff x="4383340" y="1222898"/>
            <a:chExt cx="935044" cy="4808874"/>
          </a:xfrm>
        </p:grpSpPr>
        <p:sp>
          <p:nvSpPr>
            <p:cNvPr id="2383" name="Shape 238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384" name="Shape 2384"/>
            <p:cNvGrpSpPr/>
            <p:nvPr/>
          </p:nvGrpSpPr>
          <p:grpSpPr>
            <a:xfrm>
              <a:off x="4537624" y="1222898"/>
              <a:ext cx="610637" cy="4459721"/>
              <a:chOff x="4537624" y="1222898"/>
              <a:chExt cx="610637" cy="4459721"/>
            </a:xfrm>
          </p:grpSpPr>
          <p:grpSp>
            <p:nvGrpSpPr>
              <p:cNvPr id="2385" name="Shape 2385"/>
              <p:cNvGrpSpPr/>
              <p:nvPr/>
            </p:nvGrpSpPr>
            <p:grpSpPr>
              <a:xfrm rot="5400000">
                <a:off x="4451069" y="4550399"/>
                <a:ext cx="779512" cy="265728"/>
                <a:chOff x="6223414" y="4018641"/>
                <a:chExt cx="776477" cy="280329"/>
              </a:xfrm>
            </p:grpSpPr>
            <p:grpSp>
              <p:nvGrpSpPr>
                <p:cNvPr id="2386" name="Shape 2386"/>
                <p:cNvGrpSpPr/>
                <p:nvPr/>
              </p:nvGrpSpPr>
              <p:grpSpPr>
                <a:xfrm rot="-5400000">
                  <a:off x="6550278" y="3846238"/>
                  <a:ext cx="112131" cy="616723"/>
                  <a:chOff x="1883650" y="2468875"/>
                  <a:chExt cx="153620" cy="844910"/>
                </a:xfrm>
              </p:grpSpPr>
              <p:sp>
                <p:nvSpPr>
                  <p:cNvPr id="2387" name="Shape 238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Shape 238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Shape 238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Shape 239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7" name="Shape 232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91" name="Shape 2391"/>
              <p:cNvCxnSpPr>
                <a:endCxn id="232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92" name="Shape 2392"/>
              <p:cNvCxnSpPr>
                <a:stCxn id="2327" idx="1"/>
                <a:endCxn id="2357"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357" name="Shape 2357"/>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393" name="Shape 2393"/>
              <p:cNvCxnSpPr>
                <a:stCxn id="2357" idx="0"/>
                <a:endCxn id="2394"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394" name="Shape 2394"/>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i="1" sz="1600">
                  <a:solidFill>
                    <a:schemeClr val="dk1"/>
                  </a:solidFill>
                  <a:latin typeface="Calibri"/>
                  <a:ea typeface="Calibri"/>
                  <a:cs typeface="Calibri"/>
                  <a:sym typeface="Calibri"/>
                </a:endParaRPr>
              </a:p>
            </p:txBody>
          </p:sp>
        </p:grpSp>
      </p:grpSp>
      <p:sp>
        <p:nvSpPr>
          <p:cNvPr id="2395" name="Shape 239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Shape 24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402" name="Shape 240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403" name="Shape 2403"/>
          <p:cNvGrpSpPr/>
          <p:nvPr/>
        </p:nvGrpSpPr>
        <p:grpSpPr>
          <a:xfrm rot="5400000">
            <a:off x="735936" y="4559168"/>
            <a:ext cx="779512" cy="265728"/>
            <a:chOff x="6223414" y="4018641"/>
            <a:chExt cx="776477" cy="280329"/>
          </a:xfrm>
        </p:grpSpPr>
        <p:grpSp>
          <p:nvGrpSpPr>
            <p:cNvPr id="2404" name="Shape 2404"/>
            <p:cNvGrpSpPr/>
            <p:nvPr/>
          </p:nvGrpSpPr>
          <p:grpSpPr>
            <a:xfrm rot="-5400000">
              <a:off x="6550278" y="3846238"/>
              <a:ext cx="112131" cy="616723"/>
              <a:chOff x="1883650" y="2468875"/>
              <a:chExt cx="153620" cy="844910"/>
            </a:xfrm>
          </p:grpSpPr>
          <p:sp>
            <p:nvSpPr>
              <p:cNvPr id="2405" name="Shape 240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Shape 240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Shape 240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Shape 240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9" name="Shape 240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10" name="Shape 2410"/>
          <p:cNvCxnSpPr>
            <a:endCxn id="2409"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11" name="Shape 2411"/>
          <p:cNvCxnSpPr>
            <a:stCxn id="2409"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412" name="Shape 2412"/>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413" name="Shape 2413"/>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414" name="Shape 2414"/>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415" name="Shape 2415"/>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416" name="Shape 241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417" name="Shape 241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418" name="Shape 2418"/>
          <p:cNvGrpSpPr/>
          <p:nvPr/>
        </p:nvGrpSpPr>
        <p:grpSpPr>
          <a:xfrm rot="5400000">
            <a:off x="1343548" y="4553269"/>
            <a:ext cx="779512" cy="265728"/>
            <a:chOff x="6223414" y="4018641"/>
            <a:chExt cx="776477" cy="280329"/>
          </a:xfrm>
        </p:grpSpPr>
        <p:grpSp>
          <p:nvGrpSpPr>
            <p:cNvPr id="2419" name="Shape 2419"/>
            <p:cNvGrpSpPr/>
            <p:nvPr/>
          </p:nvGrpSpPr>
          <p:grpSpPr>
            <a:xfrm rot="-5400000">
              <a:off x="6550278" y="3846238"/>
              <a:ext cx="112131" cy="616723"/>
              <a:chOff x="1883650" y="2468875"/>
              <a:chExt cx="153620" cy="844910"/>
            </a:xfrm>
          </p:grpSpPr>
          <p:sp>
            <p:nvSpPr>
              <p:cNvPr id="2420" name="Shape 24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Shape 24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Shape 24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Shape 24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24" name="Shape 24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25" name="Shape 2425"/>
          <p:cNvCxnSpPr>
            <a:endCxn id="2424"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26" name="Shape 2426"/>
          <p:cNvCxnSpPr>
            <a:stCxn id="2424"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27" name="Shape 2427"/>
          <p:cNvGrpSpPr/>
          <p:nvPr/>
        </p:nvGrpSpPr>
        <p:grpSpPr>
          <a:xfrm rot="5400000">
            <a:off x="1938462" y="4553269"/>
            <a:ext cx="779512" cy="265728"/>
            <a:chOff x="6223414" y="4018641"/>
            <a:chExt cx="776477" cy="280329"/>
          </a:xfrm>
        </p:grpSpPr>
        <p:grpSp>
          <p:nvGrpSpPr>
            <p:cNvPr id="2428" name="Shape 2428"/>
            <p:cNvGrpSpPr/>
            <p:nvPr/>
          </p:nvGrpSpPr>
          <p:grpSpPr>
            <a:xfrm rot="-5400000">
              <a:off x="6550278" y="3846238"/>
              <a:ext cx="112131" cy="616723"/>
              <a:chOff x="1883650" y="2468875"/>
              <a:chExt cx="153620" cy="844910"/>
            </a:xfrm>
          </p:grpSpPr>
          <p:sp>
            <p:nvSpPr>
              <p:cNvPr id="2429" name="Shape 242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Shape 24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Shape 243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Shape 24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3" name="Shape 243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34" name="Shape 2434"/>
          <p:cNvCxnSpPr>
            <a:endCxn id="2433"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35" name="Shape 2435"/>
          <p:cNvCxnSpPr>
            <a:stCxn id="2433"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36" name="Shape 2436"/>
          <p:cNvGrpSpPr/>
          <p:nvPr/>
        </p:nvGrpSpPr>
        <p:grpSpPr>
          <a:xfrm rot="5400000">
            <a:off x="2548883" y="4550399"/>
            <a:ext cx="779512" cy="265728"/>
            <a:chOff x="6223414" y="4018641"/>
            <a:chExt cx="776477" cy="280329"/>
          </a:xfrm>
        </p:grpSpPr>
        <p:grpSp>
          <p:nvGrpSpPr>
            <p:cNvPr id="2437" name="Shape 2437"/>
            <p:cNvGrpSpPr/>
            <p:nvPr/>
          </p:nvGrpSpPr>
          <p:grpSpPr>
            <a:xfrm rot="-5400000">
              <a:off x="6550278" y="3846238"/>
              <a:ext cx="112131" cy="616723"/>
              <a:chOff x="1883650" y="2468875"/>
              <a:chExt cx="153620" cy="844910"/>
            </a:xfrm>
          </p:grpSpPr>
          <p:sp>
            <p:nvSpPr>
              <p:cNvPr id="2438" name="Shape 243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Shape 243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Shape 244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Shape 244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2" name="Shape 244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43" name="Shape 2443"/>
          <p:cNvCxnSpPr>
            <a:endCxn id="2442"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44" name="Shape 2444"/>
          <p:cNvCxnSpPr>
            <a:stCxn id="2442" idx="0"/>
            <a:endCxn id="2445"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446" name="Shape 2446"/>
          <p:cNvGrpSpPr/>
          <p:nvPr/>
        </p:nvGrpSpPr>
        <p:grpSpPr>
          <a:xfrm rot="5400000">
            <a:off x="3854066" y="4550399"/>
            <a:ext cx="779512" cy="265728"/>
            <a:chOff x="6223414" y="4018641"/>
            <a:chExt cx="776477" cy="280329"/>
          </a:xfrm>
        </p:grpSpPr>
        <p:grpSp>
          <p:nvGrpSpPr>
            <p:cNvPr id="2447" name="Shape 2447"/>
            <p:cNvGrpSpPr/>
            <p:nvPr/>
          </p:nvGrpSpPr>
          <p:grpSpPr>
            <a:xfrm rot="-5400000">
              <a:off x="6550278" y="3846238"/>
              <a:ext cx="112131" cy="616723"/>
              <a:chOff x="1883650" y="2468875"/>
              <a:chExt cx="153620" cy="844910"/>
            </a:xfrm>
          </p:grpSpPr>
          <p:sp>
            <p:nvSpPr>
              <p:cNvPr id="2448" name="Shape 244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Shape 244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Shape 245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Shape 245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5" name="Shape 244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52" name="Shape 2452"/>
          <p:cNvCxnSpPr>
            <a:endCxn id="2445"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53" name="Shape 2453"/>
          <p:cNvCxnSpPr>
            <a:stCxn id="2445"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454" name="Shape 245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455" name="Shape 2455"/>
          <p:cNvCxnSpPr>
            <a:stCxn id="2409" idx="1"/>
            <a:endCxn id="245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457" name="Shape 2457"/>
          <p:cNvCxnSpPr>
            <a:stCxn id="2424" idx="1"/>
            <a:endCxn id="245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459" name="Shape 2459"/>
          <p:cNvCxnSpPr>
            <a:stCxn id="2433" idx="1"/>
            <a:endCxn id="246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461" name="Shape 2461"/>
          <p:cNvCxnSpPr>
            <a:stCxn id="2442" idx="1"/>
            <a:endCxn id="246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456" name="Shape 245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Shape 245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Shape 246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Shape 246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63" name="Shape 2463"/>
          <p:cNvCxnSpPr>
            <a:stCxn id="2464" idx="1"/>
            <a:endCxn id="2462" idx="4"/>
          </p:cNvCxnSpPr>
          <p:nvPr/>
        </p:nvCxnSpPr>
        <p:spPr>
          <a:xfrm rot="10800000">
            <a:off x="3001975" y="3574307"/>
            <a:ext cx="3670200" cy="711000"/>
          </a:xfrm>
          <a:prstGeom prst="straightConnector1">
            <a:avLst/>
          </a:prstGeom>
          <a:noFill/>
          <a:ln cap="flat" cmpd="sng" w="19050">
            <a:solidFill>
              <a:srgbClr val="7F7F7F"/>
            </a:solidFill>
            <a:prstDash val="solid"/>
            <a:round/>
            <a:headEnd len="sm" w="sm" type="none"/>
            <a:tailEnd len="med" w="med" type="stealth"/>
          </a:ln>
        </p:spPr>
      </p:cxnSp>
      <p:cxnSp>
        <p:nvCxnSpPr>
          <p:cNvPr id="2465" name="Shape 2465"/>
          <p:cNvCxnSpPr>
            <a:stCxn id="2464" idx="1"/>
            <a:endCxn id="2460" idx="4"/>
          </p:cNvCxnSpPr>
          <p:nvPr/>
        </p:nvCxnSpPr>
        <p:spPr>
          <a:xfrm rot="10800000">
            <a:off x="2397775" y="3574307"/>
            <a:ext cx="4274400" cy="711000"/>
          </a:xfrm>
          <a:prstGeom prst="straightConnector1">
            <a:avLst/>
          </a:prstGeom>
          <a:noFill/>
          <a:ln cap="flat" cmpd="sng" w="19050">
            <a:solidFill>
              <a:srgbClr val="7F7F7F"/>
            </a:solidFill>
            <a:prstDash val="solid"/>
            <a:round/>
            <a:headEnd len="sm" w="sm" type="none"/>
            <a:tailEnd len="med" w="med" type="stealth"/>
          </a:ln>
        </p:spPr>
      </p:cxnSp>
      <p:cxnSp>
        <p:nvCxnSpPr>
          <p:cNvPr id="2466" name="Shape 2466"/>
          <p:cNvCxnSpPr>
            <a:stCxn id="2464" idx="1"/>
            <a:endCxn id="2458" idx="3"/>
          </p:cNvCxnSpPr>
          <p:nvPr/>
        </p:nvCxnSpPr>
        <p:spPr>
          <a:xfrm rot="10800000">
            <a:off x="1776775" y="3611807"/>
            <a:ext cx="4895400" cy="673500"/>
          </a:xfrm>
          <a:prstGeom prst="straightConnector1">
            <a:avLst/>
          </a:prstGeom>
          <a:noFill/>
          <a:ln cap="flat" cmpd="sng" w="19050">
            <a:solidFill>
              <a:srgbClr val="7F7F7F"/>
            </a:solidFill>
            <a:prstDash val="solid"/>
            <a:round/>
            <a:headEnd len="sm" w="sm" type="none"/>
            <a:tailEnd len="med" w="med" type="stealth"/>
          </a:ln>
        </p:spPr>
      </p:cxnSp>
      <p:cxnSp>
        <p:nvCxnSpPr>
          <p:cNvPr id="2467" name="Shape 2467"/>
          <p:cNvCxnSpPr>
            <a:stCxn id="2464" idx="1"/>
            <a:endCxn id="2456" idx="3"/>
          </p:cNvCxnSpPr>
          <p:nvPr/>
        </p:nvCxnSpPr>
        <p:spPr>
          <a:xfrm rot="10800000">
            <a:off x="1172575" y="3611807"/>
            <a:ext cx="5499600" cy="673500"/>
          </a:xfrm>
          <a:prstGeom prst="straightConnector1">
            <a:avLst/>
          </a:prstGeom>
          <a:noFill/>
          <a:ln cap="flat" cmpd="sng" w="19050">
            <a:solidFill>
              <a:srgbClr val="7F7F7F"/>
            </a:solidFill>
            <a:prstDash val="solid"/>
            <a:round/>
            <a:headEnd len="sm" w="sm" type="none"/>
            <a:tailEnd len="med" w="med" type="stealth"/>
          </a:ln>
        </p:spPr>
      </p:cxnSp>
      <p:sp>
        <p:nvSpPr>
          <p:cNvPr id="2468" name="Shape 246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469" name="Shape 246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0" name="Shape 2470"/>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471" name="Shape 2471"/>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2" name="Shape 2472"/>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3" name="Shape 2473"/>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4" name="Shape 2474"/>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5" name="Shape 2475"/>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476" name="Shape 2476"/>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7" name="Shape 2477"/>
          <p:cNvCxnSpPr>
            <a:endCxn id="2471"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478" name="Shape 2478"/>
          <p:cNvCxnSpPr>
            <a:endCxn id="2472"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479" name="Shape 2479"/>
          <p:cNvCxnSpPr>
            <a:endCxn id="2473"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480" name="Shape 2480"/>
          <p:cNvCxnSpPr>
            <a:endCxn id="2474"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481" name="Shape 2481"/>
          <p:cNvCxnSpPr>
            <a:stCxn id="2471" idx="0"/>
            <a:endCxn id="2482"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483" name="Shape 2483"/>
          <p:cNvCxnSpPr>
            <a:stCxn id="2472" idx="0"/>
            <a:endCxn id="2482"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484" name="Shape 2484"/>
          <p:cNvCxnSpPr>
            <a:stCxn id="2473" idx="0"/>
            <a:endCxn id="2482"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485" name="Shape 2485"/>
          <p:cNvCxnSpPr>
            <a:stCxn id="2474" idx="0"/>
            <a:endCxn id="2482"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486" name="Shape 2486"/>
          <p:cNvGrpSpPr/>
          <p:nvPr/>
        </p:nvGrpSpPr>
        <p:grpSpPr>
          <a:xfrm rot="5400000">
            <a:off x="1768445" y="1361999"/>
            <a:ext cx="779512" cy="265728"/>
            <a:chOff x="6223414" y="4018641"/>
            <a:chExt cx="776477" cy="280329"/>
          </a:xfrm>
        </p:grpSpPr>
        <p:grpSp>
          <p:nvGrpSpPr>
            <p:cNvPr id="2487" name="Shape 2487"/>
            <p:cNvGrpSpPr/>
            <p:nvPr/>
          </p:nvGrpSpPr>
          <p:grpSpPr>
            <a:xfrm rot="-5400000">
              <a:off x="6550278" y="3846238"/>
              <a:ext cx="112131" cy="616723"/>
              <a:chOff x="1883650" y="2468875"/>
              <a:chExt cx="153620" cy="844910"/>
            </a:xfrm>
          </p:grpSpPr>
          <p:sp>
            <p:nvSpPr>
              <p:cNvPr id="2488" name="Shape 248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Shape 248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Shape 249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Shape 249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2" name="Shape 248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Shape 249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493" name="Shape 2493"/>
          <p:cNvCxnSpPr>
            <a:endCxn id="2494" idx="1"/>
          </p:cNvCxnSpPr>
          <p:nvPr/>
        </p:nvCxnSpPr>
        <p:spPr>
          <a:xfrm>
            <a:off x="2299021" y="1788357"/>
            <a:ext cx="4141200" cy="281400"/>
          </a:xfrm>
          <a:prstGeom prst="straightConnector1">
            <a:avLst/>
          </a:prstGeom>
          <a:noFill/>
          <a:ln cap="flat" cmpd="sng" w="19050">
            <a:solidFill>
              <a:srgbClr val="7F7F7F"/>
            </a:solidFill>
            <a:prstDash val="solid"/>
            <a:round/>
            <a:headEnd len="sm" w="sm" type="none"/>
            <a:tailEnd len="med" w="med" type="stealth"/>
          </a:ln>
        </p:spPr>
      </p:cxnSp>
      <p:grpSp>
        <p:nvGrpSpPr>
          <p:cNvPr id="2495" name="Shape 2495"/>
          <p:cNvGrpSpPr/>
          <p:nvPr/>
        </p:nvGrpSpPr>
        <p:grpSpPr>
          <a:xfrm>
            <a:off x="4383340" y="4293507"/>
            <a:ext cx="935049" cy="1738265"/>
            <a:chOff x="4383340" y="4293507"/>
            <a:chExt cx="935049" cy="1738265"/>
          </a:xfrm>
        </p:grpSpPr>
        <p:sp>
          <p:nvSpPr>
            <p:cNvPr id="2496" name="Shape 249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497" name="Shape 2497"/>
            <p:cNvGrpSpPr/>
            <p:nvPr/>
          </p:nvGrpSpPr>
          <p:grpSpPr>
            <a:xfrm>
              <a:off x="4707961" y="4293507"/>
              <a:ext cx="610428" cy="1389112"/>
              <a:chOff x="4707961" y="4293507"/>
              <a:chExt cx="610428" cy="1389112"/>
            </a:xfrm>
          </p:grpSpPr>
          <p:grpSp>
            <p:nvGrpSpPr>
              <p:cNvPr id="2498" name="Shape 2498"/>
              <p:cNvGrpSpPr/>
              <p:nvPr/>
            </p:nvGrpSpPr>
            <p:grpSpPr>
              <a:xfrm rot="5400000">
                <a:off x="4451069" y="4550399"/>
                <a:ext cx="779512" cy="265728"/>
                <a:chOff x="6223414" y="4018641"/>
                <a:chExt cx="776477" cy="280329"/>
              </a:xfrm>
            </p:grpSpPr>
            <p:grpSp>
              <p:nvGrpSpPr>
                <p:cNvPr id="2499" name="Shape 2499"/>
                <p:cNvGrpSpPr/>
                <p:nvPr/>
              </p:nvGrpSpPr>
              <p:grpSpPr>
                <a:xfrm rot="-5400000">
                  <a:off x="6550278" y="3846238"/>
                  <a:ext cx="112131" cy="616723"/>
                  <a:chOff x="1883650" y="2468875"/>
                  <a:chExt cx="153620" cy="844910"/>
                </a:xfrm>
              </p:grpSpPr>
              <p:sp>
                <p:nvSpPr>
                  <p:cNvPr id="2500" name="Shape 25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Shape 25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Shape 25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Shape 25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4" name="Shape 25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05" name="Shape 2505"/>
              <p:cNvCxnSpPr>
                <a:endCxn id="250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06" name="Shape 2506"/>
              <p:cNvCxnSpPr>
                <a:stCxn id="2504"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07" name="Shape 2507"/>
          <p:cNvGrpSpPr/>
          <p:nvPr/>
        </p:nvGrpSpPr>
        <p:grpSpPr>
          <a:xfrm>
            <a:off x="4995276" y="4289407"/>
            <a:ext cx="935049" cy="1738265"/>
            <a:chOff x="4383340" y="4293507"/>
            <a:chExt cx="935049" cy="1738265"/>
          </a:xfrm>
        </p:grpSpPr>
        <p:sp>
          <p:nvSpPr>
            <p:cNvPr id="2508" name="Shape 250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509" name="Shape 2509"/>
            <p:cNvGrpSpPr/>
            <p:nvPr/>
          </p:nvGrpSpPr>
          <p:grpSpPr>
            <a:xfrm>
              <a:off x="4707961" y="4293507"/>
              <a:ext cx="610428" cy="1389112"/>
              <a:chOff x="4707961" y="4293507"/>
              <a:chExt cx="610428" cy="1389112"/>
            </a:xfrm>
          </p:grpSpPr>
          <p:grpSp>
            <p:nvGrpSpPr>
              <p:cNvPr id="2510" name="Shape 2510"/>
              <p:cNvGrpSpPr/>
              <p:nvPr/>
            </p:nvGrpSpPr>
            <p:grpSpPr>
              <a:xfrm rot="5400000">
                <a:off x="4451069" y="4550399"/>
                <a:ext cx="779512" cy="265728"/>
                <a:chOff x="6223414" y="4018641"/>
                <a:chExt cx="776477" cy="280329"/>
              </a:xfrm>
            </p:grpSpPr>
            <p:grpSp>
              <p:nvGrpSpPr>
                <p:cNvPr id="2511" name="Shape 2511"/>
                <p:cNvGrpSpPr/>
                <p:nvPr/>
              </p:nvGrpSpPr>
              <p:grpSpPr>
                <a:xfrm rot="-5400000">
                  <a:off x="6550278" y="3846238"/>
                  <a:ext cx="112131" cy="616723"/>
                  <a:chOff x="1883650" y="2468875"/>
                  <a:chExt cx="153620" cy="844910"/>
                </a:xfrm>
              </p:grpSpPr>
              <p:sp>
                <p:nvSpPr>
                  <p:cNvPr id="2512" name="Shape 25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Shape 25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Shape 25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Shape 25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6" name="Shape 251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17" name="Shape 2517"/>
              <p:cNvCxnSpPr>
                <a:endCxn id="2516"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18" name="Shape 2518"/>
              <p:cNvCxnSpPr>
                <a:stCxn id="2516"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19" name="Shape 2519"/>
          <p:cNvGrpSpPr/>
          <p:nvPr/>
        </p:nvGrpSpPr>
        <p:grpSpPr>
          <a:xfrm>
            <a:off x="6214690" y="1214698"/>
            <a:ext cx="935044" cy="4808874"/>
            <a:chOff x="4383340" y="1222898"/>
            <a:chExt cx="935044" cy="4808874"/>
          </a:xfrm>
        </p:grpSpPr>
        <p:sp>
          <p:nvSpPr>
            <p:cNvPr id="2520" name="Shape 2520"/>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521" name="Shape 2521"/>
            <p:cNvGrpSpPr/>
            <p:nvPr/>
          </p:nvGrpSpPr>
          <p:grpSpPr>
            <a:xfrm>
              <a:off x="4537624" y="1222898"/>
              <a:ext cx="610637" cy="4459721"/>
              <a:chOff x="4537624" y="1222898"/>
              <a:chExt cx="610637" cy="4459721"/>
            </a:xfrm>
          </p:grpSpPr>
          <p:grpSp>
            <p:nvGrpSpPr>
              <p:cNvPr id="2522" name="Shape 2522"/>
              <p:cNvGrpSpPr/>
              <p:nvPr/>
            </p:nvGrpSpPr>
            <p:grpSpPr>
              <a:xfrm rot="5400000">
                <a:off x="4451069" y="4550399"/>
                <a:ext cx="779512" cy="265728"/>
                <a:chOff x="6223414" y="4018641"/>
                <a:chExt cx="776477" cy="280329"/>
              </a:xfrm>
            </p:grpSpPr>
            <p:grpSp>
              <p:nvGrpSpPr>
                <p:cNvPr id="2523" name="Shape 2523"/>
                <p:cNvGrpSpPr/>
                <p:nvPr/>
              </p:nvGrpSpPr>
              <p:grpSpPr>
                <a:xfrm rot="-5400000">
                  <a:off x="6550278" y="3846238"/>
                  <a:ext cx="112131" cy="616723"/>
                  <a:chOff x="1883650" y="2468875"/>
                  <a:chExt cx="153620" cy="844910"/>
                </a:xfrm>
              </p:grpSpPr>
              <p:sp>
                <p:nvSpPr>
                  <p:cNvPr id="2524" name="Shape 252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Shape 252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Shape 252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Shape 252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4" name="Shape 24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28" name="Shape 2528"/>
              <p:cNvCxnSpPr>
                <a:endCxn id="246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29" name="Shape 2529"/>
              <p:cNvCxnSpPr>
                <a:stCxn id="2464" idx="1"/>
                <a:endCxn id="2494"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494" name="Shape 2494"/>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530" name="Shape 2530"/>
              <p:cNvCxnSpPr>
                <a:stCxn id="2494" idx="0"/>
                <a:endCxn id="2531"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531" name="Shape 2531"/>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i="1" sz="1600">
                  <a:solidFill>
                    <a:schemeClr val="dk1"/>
                  </a:solidFill>
                  <a:latin typeface="Calibri"/>
                  <a:ea typeface="Calibri"/>
                  <a:cs typeface="Calibri"/>
                  <a:sym typeface="Calibri"/>
                </a:endParaRPr>
              </a:p>
            </p:txBody>
          </p:sp>
        </p:grpSp>
      </p:grpSp>
      <p:grpSp>
        <p:nvGrpSpPr>
          <p:cNvPr id="2532" name="Shape 2532"/>
          <p:cNvGrpSpPr/>
          <p:nvPr/>
        </p:nvGrpSpPr>
        <p:grpSpPr>
          <a:xfrm>
            <a:off x="5597783" y="4285307"/>
            <a:ext cx="935049" cy="1738265"/>
            <a:chOff x="4383340" y="4293507"/>
            <a:chExt cx="935049" cy="1738265"/>
          </a:xfrm>
        </p:grpSpPr>
        <p:sp>
          <p:nvSpPr>
            <p:cNvPr id="2533" name="Shape 253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534" name="Shape 2534"/>
            <p:cNvGrpSpPr/>
            <p:nvPr/>
          </p:nvGrpSpPr>
          <p:grpSpPr>
            <a:xfrm>
              <a:off x="4707961" y="4293507"/>
              <a:ext cx="610428" cy="1389112"/>
              <a:chOff x="4707961" y="4293507"/>
              <a:chExt cx="610428" cy="1389112"/>
            </a:xfrm>
          </p:grpSpPr>
          <p:grpSp>
            <p:nvGrpSpPr>
              <p:cNvPr id="2535" name="Shape 2535"/>
              <p:cNvGrpSpPr/>
              <p:nvPr/>
            </p:nvGrpSpPr>
            <p:grpSpPr>
              <a:xfrm rot="5400000">
                <a:off x="4451069" y="4550399"/>
                <a:ext cx="779512" cy="265728"/>
                <a:chOff x="6223414" y="4018641"/>
                <a:chExt cx="776477" cy="280329"/>
              </a:xfrm>
            </p:grpSpPr>
            <p:grpSp>
              <p:nvGrpSpPr>
                <p:cNvPr id="2536" name="Shape 2536"/>
                <p:cNvGrpSpPr/>
                <p:nvPr/>
              </p:nvGrpSpPr>
              <p:grpSpPr>
                <a:xfrm rot="-5400000">
                  <a:off x="6550278" y="3846238"/>
                  <a:ext cx="112131" cy="616723"/>
                  <a:chOff x="1883650" y="2468875"/>
                  <a:chExt cx="153620" cy="844910"/>
                </a:xfrm>
              </p:grpSpPr>
              <p:sp>
                <p:nvSpPr>
                  <p:cNvPr id="2537" name="Shape 253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Shape 253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Shape 253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Shape 254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1" name="Shape 254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42" name="Shape 2542"/>
              <p:cNvCxnSpPr>
                <a:endCxn id="2541"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43" name="Shape 2543"/>
              <p:cNvCxnSpPr>
                <a:stCxn id="2541"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sp>
        <p:nvSpPr>
          <p:cNvPr id="2544" name="Shape 254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Shape 255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551" name="Shape 255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552" name="Shape 2552"/>
          <p:cNvGrpSpPr/>
          <p:nvPr/>
        </p:nvGrpSpPr>
        <p:grpSpPr>
          <a:xfrm rot="5400000">
            <a:off x="735936" y="4559168"/>
            <a:ext cx="779512" cy="265728"/>
            <a:chOff x="6223414" y="4018641"/>
            <a:chExt cx="776477" cy="280329"/>
          </a:xfrm>
        </p:grpSpPr>
        <p:grpSp>
          <p:nvGrpSpPr>
            <p:cNvPr id="2553" name="Shape 2553"/>
            <p:cNvGrpSpPr/>
            <p:nvPr/>
          </p:nvGrpSpPr>
          <p:grpSpPr>
            <a:xfrm rot="-5400000">
              <a:off x="6550278" y="3846238"/>
              <a:ext cx="112131" cy="616723"/>
              <a:chOff x="1883650" y="2468875"/>
              <a:chExt cx="153620" cy="844910"/>
            </a:xfrm>
          </p:grpSpPr>
          <p:sp>
            <p:nvSpPr>
              <p:cNvPr id="2554" name="Shape 255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Shape 255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Shape 255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Shape 255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8" name="Shape 255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59" name="Shape 2559"/>
          <p:cNvCxnSpPr>
            <a:endCxn id="2558"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60" name="Shape 2560"/>
          <p:cNvCxnSpPr>
            <a:stCxn id="2558"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561" name="Shape 2561"/>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562" name="Shape 2562"/>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563" name="Shape 2563"/>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564" name="Shape 2564"/>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565" name="Shape 2565"/>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566" name="Shape 256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567" name="Shape 2567"/>
          <p:cNvGrpSpPr/>
          <p:nvPr/>
        </p:nvGrpSpPr>
        <p:grpSpPr>
          <a:xfrm rot="5400000">
            <a:off x="1343548" y="4553269"/>
            <a:ext cx="779512" cy="265728"/>
            <a:chOff x="6223414" y="4018641"/>
            <a:chExt cx="776477" cy="280329"/>
          </a:xfrm>
        </p:grpSpPr>
        <p:grpSp>
          <p:nvGrpSpPr>
            <p:cNvPr id="2568" name="Shape 2568"/>
            <p:cNvGrpSpPr/>
            <p:nvPr/>
          </p:nvGrpSpPr>
          <p:grpSpPr>
            <a:xfrm rot="-5400000">
              <a:off x="6550278" y="3846238"/>
              <a:ext cx="112131" cy="616723"/>
              <a:chOff x="1883650" y="2468875"/>
              <a:chExt cx="153620" cy="844910"/>
            </a:xfrm>
          </p:grpSpPr>
          <p:sp>
            <p:nvSpPr>
              <p:cNvPr id="2569" name="Shape 25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Shape 25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Shape 25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Shape 25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3" name="Shape 25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74" name="Shape 2574"/>
          <p:cNvCxnSpPr>
            <a:endCxn id="2573"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75" name="Shape 2575"/>
          <p:cNvCxnSpPr>
            <a:stCxn id="2573"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76" name="Shape 2576"/>
          <p:cNvGrpSpPr/>
          <p:nvPr/>
        </p:nvGrpSpPr>
        <p:grpSpPr>
          <a:xfrm rot="5400000">
            <a:off x="1938462" y="4553269"/>
            <a:ext cx="779512" cy="265728"/>
            <a:chOff x="6223414" y="4018641"/>
            <a:chExt cx="776477" cy="280329"/>
          </a:xfrm>
        </p:grpSpPr>
        <p:grpSp>
          <p:nvGrpSpPr>
            <p:cNvPr id="2577" name="Shape 2577"/>
            <p:cNvGrpSpPr/>
            <p:nvPr/>
          </p:nvGrpSpPr>
          <p:grpSpPr>
            <a:xfrm rot="-5400000">
              <a:off x="6550278" y="3846238"/>
              <a:ext cx="112131" cy="616723"/>
              <a:chOff x="1883650" y="2468875"/>
              <a:chExt cx="153620" cy="844910"/>
            </a:xfrm>
          </p:grpSpPr>
          <p:sp>
            <p:nvSpPr>
              <p:cNvPr id="2578" name="Shape 257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Shape 257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Shape 258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Shape 258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82" name="Shape 258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83" name="Shape 2583"/>
          <p:cNvCxnSpPr>
            <a:endCxn id="2582"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84" name="Shape 2584"/>
          <p:cNvCxnSpPr>
            <a:stCxn id="2582"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85" name="Shape 2585"/>
          <p:cNvGrpSpPr/>
          <p:nvPr/>
        </p:nvGrpSpPr>
        <p:grpSpPr>
          <a:xfrm rot="5400000">
            <a:off x="2548883" y="4550399"/>
            <a:ext cx="779512" cy="265728"/>
            <a:chOff x="6223414" y="4018641"/>
            <a:chExt cx="776477" cy="280329"/>
          </a:xfrm>
        </p:grpSpPr>
        <p:grpSp>
          <p:nvGrpSpPr>
            <p:cNvPr id="2586" name="Shape 2586"/>
            <p:cNvGrpSpPr/>
            <p:nvPr/>
          </p:nvGrpSpPr>
          <p:grpSpPr>
            <a:xfrm rot="-5400000">
              <a:off x="6550278" y="3846238"/>
              <a:ext cx="112131" cy="616723"/>
              <a:chOff x="1883650" y="2468875"/>
              <a:chExt cx="153620" cy="844910"/>
            </a:xfrm>
          </p:grpSpPr>
          <p:sp>
            <p:nvSpPr>
              <p:cNvPr id="2587" name="Shape 258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Shape 258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Shape 258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Shape 259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1" name="Shape 259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92" name="Shape 2592"/>
          <p:cNvCxnSpPr>
            <a:endCxn id="2591"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93" name="Shape 2593"/>
          <p:cNvCxnSpPr>
            <a:stCxn id="2591" idx="0"/>
            <a:endCxn id="2594"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595" name="Shape 2595"/>
          <p:cNvGrpSpPr/>
          <p:nvPr/>
        </p:nvGrpSpPr>
        <p:grpSpPr>
          <a:xfrm rot="5400000">
            <a:off x="3854066" y="4550399"/>
            <a:ext cx="779512" cy="265728"/>
            <a:chOff x="6223414" y="4018641"/>
            <a:chExt cx="776477" cy="280329"/>
          </a:xfrm>
        </p:grpSpPr>
        <p:grpSp>
          <p:nvGrpSpPr>
            <p:cNvPr id="2596" name="Shape 2596"/>
            <p:cNvGrpSpPr/>
            <p:nvPr/>
          </p:nvGrpSpPr>
          <p:grpSpPr>
            <a:xfrm rot="-5400000">
              <a:off x="6550278" y="3846238"/>
              <a:ext cx="112131" cy="616723"/>
              <a:chOff x="1883650" y="2468875"/>
              <a:chExt cx="153620" cy="844910"/>
            </a:xfrm>
          </p:grpSpPr>
          <p:sp>
            <p:nvSpPr>
              <p:cNvPr id="2597" name="Shape 259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Shape 259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Shape 259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Shape 260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4" name="Shape 25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1" name="Shape 2601"/>
          <p:cNvCxnSpPr>
            <a:endCxn id="2594"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02" name="Shape 2602"/>
          <p:cNvCxnSpPr>
            <a:stCxn id="2594"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03" name="Shape 2603"/>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604" name="Shape 260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05" name="Shape 2605"/>
          <p:cNvCxnSpPr>
            <a:stCxn id="2558" idx="1"/>
            <a:endCxn id="260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607" name="Shape 2607"/>
          <p:cNvCxnSpPr>
            <a:stCxn id="2573" idx="1"/>
            <a:endCxn id="260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609" name="Shape 2609"/>
          <p:cNvCxnSpPr>
            <a:stCxn id="2582" idx="1"/>
            <a:endCxn id="261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611" name="Shape 2611"/>
          <p:cNvCxnSpPr>
            <a:stCxn id="2591" idx="1"/>
            <a:endCxn id="261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606" name="Shape 260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Shape 260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Shape 261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Shape 261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3" name="Shape 2613"/>
          <p:cNvCxnSpPr>
            <a:stCxn id="2614" idx="1"/>
            <a:endCxn id="2612" idx="4"/>
          </p:cNvCxnSpPr>
          <p:nvPr/>
        </p:nvCxnSpPr>
        <p:spPr>
          <a:xfrm rot="10800000">
            <a:off x="3001944" y="3574128"/>
            <a:ext cx="4277100" cy="707100"/>
          </a:xfrm>
          <a:prstGeom prst="straightConnector1">
            <a:avLst/>
          </a:prstGeom>
          <a:noFill/>
          <a:ln cap="flat" cmpd="sng" w="19050">
            <a:solidFill>
              <a:srgbClr val="7F7F7F"/>
            </a:solidFill>
            <a:prstDash val="solid"/>
            <a:round/>
            <a:headEnd len="sm" w="sm" type="none"/>
            <a:tailEnd len="med" w="med" type="stealth"/>
          </a:ln>
        </p:spPr>
      </p:cxnSp>
      <p:cxnSp>
        <p:nvCxnSpPr>
          <p:cNvPr id="2615" name="Shape 2615"/>
          <p:cNvCxnSpPr>
            <a:stCxn id="2614" idx="1"/>
            <a:endCxn id="2610" idx="4"/>
          </p:cNvCxnSpPr>
          <p:nvPr/>
        </p:nvCxnSpPr>
        <p:spPr>
          <a:xfrm rot="10800000">
            <a:off x="2397744" y="3574128"/>
            <a:ext cx="4881300" cy="707100"/>
          </a:xfrm>
          <a:prstGeom prst="straightConnector1">
            <a:avLst/>
          </a:prstGeom>
          <a:noFill/>
          <a:ln cap="flat" cmpd="sng" w="19050">
            <a:solidFill>
              <a:srgbClr val="7F7F7F"/>
            </a:solidFill>
            <a:prstDash val="solid"/>
            <a:round/>
            <a:headEnd len="sm" w="sm" type="none"/>
            <a:tailEnd len="med" w="med" type="stealth"/>
          </a:ln>
        </p:spPr>
      </p:cxnSp>
      <p:cxnSp>
        <p:nvCxnSpPr>
          <p:cNvPr id="2616" name="Shape 2616"/>
          <p:cNvCxnSpPr>
            <a:stCxn id="2614" idx="1"/>
            <a:endCxn id="2608" idx="3"/>
          </p:cNvCxnSpPr>
          <p:nvPr/>
        </p:nvCxnSpPr>
        <p:spPr>
          <a:xfrm rot="10800000">
            <a:off x="1776744" y="3611928"/>
            <a:ext cx="5502300" cy="669300"/>
          </a:xfrm>
          <a:prstGeom prst="straightConnector1">
            <a:avLst/>
          </a:prstGeom>
          <a:noFill/>
          <a:ln cap="flat" cmpd="sng" w="19050">
            <a:solidFill>
              <a:srgbClr val="7F7F7F"/>
            </a:solidFill>
            <a:prstDash val="solid"/>
            <a:round/>
            <a:headEnd len="sm" w="sm" type="none"/>
            <a:tailEnd len="med" w="med" type="stealth"/>
          </a:ln>
        </p:spPr>
      </p:cxnSp>
      <p:cxnSp>
        <p:nvCxnSpPr>
          <p:cNvPr id="2617" name="Shape 2617"/>
          <p:cNvCxnSpPr>
            <a:stCxn id="2614" idx="1"/>
            <a:endCxn id="2606" idx="3"/>
          </p:cNvCxnSpPr>
          <p:nvPr/>
        </p:nvCxnSpPr>
        <p:spPr>
          <a:xfrm rot="10800000">
            <a:off x="1172544" y="3611928"/>
            <a:ext cx="6106500" cy="669300"/>
          </a:xfrm>
          <a:prstGeom prst="straightConnector1">
            <a:avLst/>
          </a:prstGeom>
          <a:noFill/>
          <a:ln cap="flat" cmpd="sng" w="19050">
            <a:solidFill>
              <a:srgbClr val="7F7F7F"/>
            </a:solidFill>
            <a:prstDash val="solid"/>
            <a:round/>
            <a:headEnd len="sm" w="sm" type="none"/>
            <a:tailEnd len="med" w="med" type="stealth"/>
          </a:ln>
        </p:spPr>
      </p:cxnSp>
      <p:sp>
        <p:nvSpPr>
          <p:cNvPr id="2618" name="Shape 261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619" name="Shape 261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620" name="Shape 2620"/>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621" name="Shape 2621"/>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22" name="Shape 2622"/>
          <p:cNvCxnSpPr/>
          <p:nvPr/>
        </p:nvCxnSpPr>
        <p:spPr>
          <a:xfrm flipH="1" rot="10800000">
            <a:off x="1132705" y="2768307"/>
            <a:ext cx="2263" cy="752816"/>
          </a:xfrm>
          <a:prstGeom prst="straightConnector1">
            <a:avLst/>
          </a:prstGeom>
          <a:noFill/>
          <a:ln cap="flat" cmpd="sng" w="19050">
            <a:solidFill>
              <a:srgbClr val="7F7F7F"/>
            </a:solidFill>
            <a:prstDash val="solid"/>
            <a:round/>
            <a:headEnd len="sm" w="sm" type="none"/>
            <a:tailEnd len="med" w="med" type="stealth"/>
          </a:ln>
        </p:spPr>
      </p:cxnSp>
      <p:cxnSp>
        <p:nvCxnSpPr>
          <p:cNvPr id="2623" name="Shape 2623"/>
          <p:cNvCxnSpPr/>
          <p:nvPr/>
        </p:nvCxnSpPr>
        <p:spPr>
          <a:xfrm flipH="1" rot="10800000">
            <a:off x="1737059" y="2759060"/>
            <a:ext cx="1705" cy="762062"/>
          </a:xfrm>
          <a:prstGeom prst="straightConnector1">
            <a:avLst/>
          </a:prstGeom>
          <a:noFill/>
          <a:ln cap="flat" cmpd="sng" w="19050">
            <a:solidFill>
              <a:srgbClr val="7F7F7F"/>
            </a:solidFill>
            <a:prstDash val="solid"/>
            <a:round/>
            <a:headEnd len="sm" w="sm" type="none"/>
            <a:tailEnd len="med" w="med" type="stealth"/>
          </a:ln>
        </p:spPr>
      </p:cxnSp>
      <p:cxnSp>
        <p:nvCxnSpPr>
          <p:cNvPr id="2624" name="Shape 2624"/>
          <p:cNvCxnSpPr/>
          <p:nvPr/>
        </p:nvCxnSpPr>
        <p:spPr>
          <a:xfrm flipH="1" rot="10800000">
            <a:off x="2341413" y="2759060"/>
            <a:ext cx="1147" cy="762062"/>
          </a:xfrm>
          <a:prstGeom prst="straightConnector1">
            <a:avLst/>
          </a:prstGeom>
          <a:noFill/>
          <a:ln cap="flat" cmpd="sng" w="19050">
            <a:solidFill>
              <a:srgbClr val="7F7F7F"/>
            </a:solidFill>
            <a:prstDash val="solid"/>
            <a:round/>
            <a:headEnd len="sm" w="sm" type="none"/>
            <a:tailEnd len="med" w="med" type="stealth"/>
          </a:ln>
        </p:spPr>
      </p:cxnSp>
      <p:cxnSp>
        <p:nvCxnSpPr>
          <p:cNvPr id="2625" name="Shape 2625"/>
          <p:cNvCxnSpPr/>
          <p:nvPr/>
        </p:nvCxnSpPr>
        <p:spPr>
          <a:xfrm flipH="1" rot="10800000">
            <a:off x="2945767" y="2759060"/>
            <a:ext cx="589" cy="762062"/>
          </a:xfrm>
          <a:prstGeom prst="straightConnector1">
            <a:avLst/>
          </a:prstGeom>
          <a:noFill/>
          <a:ln cap="flat" cmpd="sng" w="19050">
            <a:solidFill>
              <a:srgbClr val="7F7F7F"/>
            </a:solidFill>
            <a:prstDash val="solid"/>
            <a:round/>
            <a:headEnd len="sm" w="sm" type="none"/>
            <a:tailEnd len="med" w="med" type="stealth"/>
          </a:ln>
        </p:spPr>
      </p:cxnSp>
      <p:grpSp>
        <p:nvGrpSpPr>
          <p:cNvPr id="2626" name="Shape 2626"/>
          <p:cNvGrpSpPr/>
          <p:nvPr/>
        </p:nvGrpSpPr>
        <p:grpSpPr>
          <a:xfrm rot="5400000">
            <a:off x="1768445" y="1361999"/>
            <a:ext cx="779512" cy="265728"/>
            <a:chOff x="6223414" y="4018641"/>
            <a:chExt cx="776477" cy="280329"/>
          </a:xfrm>
        </p:grpSpPr>
        <p:grpSp>
          <p:nvGrpSpPr>
            <p:cNvPr id="2627" name="Shape 2627"/>
            <p:cNvGrpSpPr/>
            <p:nvPr/>
          </p:nvGrpSpPr>
          <p:grpSpPr>
            <a:xfrm rot="-5400000">
              <a:off x="6550278" y="3846238"/>
              <a:ext cx="112131" cy="616723"/>
              <a:chOff x="1883650" y="2468875"/>
              <a:chExt cx="153620" cy="844910"/>
            </a:xfrm>
          </p:grpSpPr>
          <p:sp>
            <p:nvSpPr>
              <p:cNvPr id="2628" name="Shape 262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Shape 262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0" name="Shape 26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1" name="Shape 263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2" name="Shape 263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3" name="Shape 263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634" name="Shape 2634"/>
          <p:cNvCxnSpPr>
            <a:endCxn id="2635" idx="1"/>
          </p:cNvCxnSpPr>
          <p:nvPr/>
        </p:nvCxnSpPr>
        <p:spPr>
          <a:xfrm>
            <a:off x="2298990" y="1788178"/>
            <a:ext cx="4748100" cy="277500"/>
          </a:xfrm>
          <a:prstGeom prst="straightConnector1">
            <a:avLst/>
          </a:prstGeom>
          <a:noFill/>
          <a:ln cap="flat" cmpd="sng" w="19050">
            <a:solidFill>
              <a:srgbClr val="7F7F7F"/>
            </a:solidFill>
            <a:prstDash val="solid"/>
            <a:round/>
            <a:headEnd len="sm" w="sm" type="none"/>
            <a:tailEnd len="med" w="med" type="stealth"/>
          </a:ln>
        </p:spPr>
      </p:cxnSp>
      <p:sp>
        <p:nvSpPr>
          <p:cNvPr id="2636" name="Shape 263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637" name="Shape 2637"/>
          <p:cNvGrpSpPr/>
          <p:nvPr/>
        </p:nvGrpSpPr>
        <p:grpSpPr>
          <a:xfrm rot="5400000">
            <a:off x="4451069" y="4550399"/>
            <a:ext cx="779512" cy="265728"/>
            <a:chOff x="6223414" y="4018641"/>
            <a:chExt cx="776477" cy="280329"/>
          </a:xfrm>
        </p:grpSpPr>
        <p:grpSp>
          <p:nvGrpSpPr>
            <p:cNvPr id="2638" name="Shape 2638"/>
            <p:cNvGrpSpPr/>
            <p:nvPr/>
          </p:nvGrpSpPr>
          <p:grpSpPr>
            <a:xfrm rot="-5400000">
              <a:off x="6550278" y="3846238"/>
              <a:ext cx="112131" cy="616723"/>
              <a:chOff x="1883650" y="2468875"/>
              <a:chExt cx="153620" cy="844910"/>
            </a:xfrm>
          </p:grpSpPr>
          <p:sp>
            <p:nvSpPr>
              <p:cNvPr id="2639" name="Shape 263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Shape 264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Shape 264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Shape 264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43" name="Shape 264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44" name="Shape 2644"/>
          <p:cNvCxnSpPr>
            <a:endCxn id="2643"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45" name="Shape 2645"/>
          <p:cNvCxnSpPr>
            <a:stCxn id="2643"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46" name="Shape 2646"/>
          <p:cNvSpPr txBox="1"/>
          <p:nvPr/>
        </p:nvSpPr>
        <p:spPr>
          <a:xfrm>
            <a:off x="4995276" y="56891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647" name="Shape 2647"/>
          <p:cNvGrpSpPr/>
          <p:nvPr/>
        </p:nvGrpSpPr>
        <p:grpSpPr>
          <a:xfrm rot="5400000">
            <a:off x="5063005" y="4546299"/>
            <a:ext cx="779512" cy="265728"/>
            <a:chOff x="6223414" y="4018641"/>
            <a:chExt cx="776477" cy="280329"/>
          </a:xfrm>
        </p:grpSpPr>
        <p:grpSp>
          <p:nvGrpSpPr>
            <p:cNvPr id="2648" name="Shape 2648"/>
            <p:cNvGrpSpPr/>
            <p:nvPr/>
          </p:nvGrpSpPr>
          <p:grpSpPr>
            <a:xfrm rot="-5400000">
              <a:off x="6550278" y="3846238"/>
              <a:ext cx="112131" cy="616723"/>
              <a:chOff x="1883650" y="2468875"/>
              <a:chExt cx="153620" cy="844910"/>
            </a:xfrm>
          </p:grpSpPr>
          <p:sp>
            <p:nvSpPr>
              <p:cNvPr id="2649" name="Shape 26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Shape 26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Shape 26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Shape 26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3" name="Shape 26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54" name="Shape 2654"/>
          <p:cNvCxnSpPr>
            <a:endCxn id="2653" idx="3"/>
          </p:cNvCxnSpPr>
          <p:nvPr/>
        </p:nvCxnSpPr>
        <p:spPr>
          <a:xfrm rot="10800000">
            <a:off x="5452761" y="50689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55" name="Shape 2655"/>
          <p:cNvCxnSpPr>
            <a:stCxn id="2653" idx="0"/>
          </p:cNvCxnSpPr>
          <p:nvPr/>
        </p:nvCxnSpPr>
        <p:spPr>
          <a:xfrm>
            <a:off x="5585625" y="46791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56" name="Shape 2656"/>
          <p:cNvSpPr txBox="1"/>
          <p:nvPr/>
        </p:nvSpPr>
        <p:spPr>
          <a:xfrm>
            <a:off x="5597783"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657" name="Shape 2657"/>
          <p:cNvGrpSpPr/>
          <p:nvPr/>
        </p:nvGrpSpPr>
        <p:grpSpPr>
          <a:xfrm rot="5400000">
            <a:off x="5665512" y="4542199"/>
            <a:ext cx="779512" cy="265728"/>
            <a:chOff x="6223414" y="4018641"/>
            <a:chExt cx="776477" cy="280329"/>
          </a:xfrm>
        </p:grpSpPr>
        <p:grpSp>
          <p:nvGrpSpPr>
            <p:cNvPr id="2658" name="Shape 2658"/>
            <p:cNvGrpSpPr/>
            <p:nvPr/>
          </p:nvGrpSpPr>
          <p:grpSpPr>
            <a:xfrm rot="-5400000">
              <a:off x="6550278" y="3846238"/>
              <a:ext cx="112131" cy="616723"/>
              <a:chOff x="1883650" y="2468875"/>
              <a:chExt cx="153620" cy="844910"/>
            </a:xfrm>
          </p:grpSpPr>
          <p:sp>
            <p:nvSpPr>
              <p:cNvPr id="2659" name="Shape 265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Shape 266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Shape 266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Shape 266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3" name="Shape 26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64" name="Shape 2664"/>
          <p:cNvCxnSpPr>
            <a:endCxn id="2663" idx="3"/>
          </p:cNvCxnSpPr>
          <p:nvPr/>
        </p:nvCxnSpPr>
        <p:spPr>
          <a:xfrm rot="10800000">
            <a:off x="6055268"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65" name="Shape 2665"/>
          <p:cNvCxnSpPr>
            <a:stCxn id="2663" idx="0"/>
          </p:cNvCxnSpPr>
          <p:nvPr/>
        </p:nvCxnSpPr>
        <p:spPr>
          <a:xfrm>
            <a:off x="6188132" y="46750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66" name="Shape 2666"/>
          <p:cNvSpPr txBox="1"/>
          <p:nvPr/>
        </p:nvSpPr>
        <p:spPr>
          <a:xfrm>
            <a:off x="6214690"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667" name="Shape 2667"/>
          <p:cNvGrpSpPr/>
          <p:nvPr/>
        </p:nvGrpSpPr>
        <p:grpSpPr>
          <a:xfrm rot="5400000">
            <a:off x="6282419" y="4542199"/>
            <a:ext cx="779512" cy="265728"/>
            <a:chOff x="6223414" y="4018641"/>
            <a:chExt cx="776477" cy="280329"/>
          </a:xfrm>
        </p:grpSpPr>
        <p:grpSp>
          <p:nvGrpSpPr>
            <p:cNvPr id="2668" name="Shape 2668"/>
            <p:cNvGrpSpPr/>
            <p:nvPr/>
          </p:nvGrpSpPr>
          <p:grpSpPr>
            <a:xfrm rot="-5400000">
              <a:off x="6550278" y="3846238"/>
              <a:ext cx="112131" cy="616723"/>
              <a:chOff x="1883650" y="2468875"/>
              <a:chExt cx="153620" cy="844910"/>
            </a:xfrm>
          </p:grpSpPr>
          <p:sp>
            <p:nvSpPr>
              <p:cNvPr id="2669" name="Shape 26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Shape 26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Shape 26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Shape 26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Shape 26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74" name="Shape 2674"/>
          <p:cNvCxnSpPr>
            <a:endCxn id="2673" idx="3"/>
          </p:cNvCxnSpPr>
          <p:nvPr/>
        </p:nvCxnSpPr>
        <p:spPr>
          <a:xfrm rot="10800000">
            <a:off x="6672175"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75" name="Shape 2675"/>
          <p:cNvCxnSpPr>
            <a:stCxn id="2673" idx="0"/>
          </p:cNvCxnSpPr>
          <p:nvPr/>
        </p:nvCxnSpPr>
        <p:spPr>
          <a:xfrm>
            <a:off x="6805039" y="467506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676" name="Shape 2676"/>
          <p:cNvGrpSpPr/>
          <p:nvPr/>
        </p:nvGrpSpPr>
        <p:grpSpPr>
          <a:xfrm>
            <a:off x="6821559" y="1210619"/>
            <a:ext cx="935044" cy="4808874"/>
            <a:chOff x="4383340" y="1222898"/>
            <a:chExt cx="935044" cy="4808874"/>
          </a:xfrm>
        </p:grpSpPr>
        <p:sp>
          <p:nvSpPr>
            <p:cNvPr id="2677" name="Shape 26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a:p>
          </p:txBody>
        </p:sp>
        <p:grpSp>
          <p:nvGrpSpPr>
            <p:cNvPr id="2678" name="Shape 2678"/>
            <p:cNvGrpSpPr/>
            <p:nvPr/>
          </p:nvGrpSpPr>
          <p:grpSpPr>
            <a:xfrm>
              <a:off x="4407425" y="1222898"/>
              <a:ext cx="859404" cy="4459721"/>
              <a:chOff x="4407425" y="1222898"/>
              <a:chExt cx="859404" cy="4459721"/>
            </a:xfrm>
          </p:grpSpPr>
          <p:grpSp>
            <p:nvGrpSpPr>
              <p:cNvPr id="2679" name="Shape 2679"/>
              <p:cNvGrpSpPr/>
              <p:nvPr/>
            </p:nvGrpSpPr>
            <p:grpSpPr>
              <a:xfrm rot="5400000">
                <a:off x="4451069" y="4550399"/>
                <a:ext cx="779512" cy="265728"/>
                <a:chOff x="6223414" y="4018641"/>
                <a:chExt cx="776477" cy="280329"/>
              </a:xfrm>
            </p:grpSpPr>
            <p:grpSp>
              <p:nvGrpSpPr>
                <p:cNvPr id="2680" name="Shape 2680"/>
                <p:cNvGrpSpPr/>
                <p:nvPr/>
              </p:nvGrpSpPr>
              <p:grpSpPr>
                <a:xfrm rot="-5400000">
                  <a:off x="6550278" y="3846238"/>
                  <a:ext cx="112131" cy="616723"/>
                  <a:chOff x="1883650" y="2468875"/>
                  <a:chExt cx="153620" cy="844910"/>
                </a:xfrm>
              </p:grpSpPr>
              <p:sp>
                <p:nvSpPr>
                  <p:cNvPr id="2681" name="Shape 268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Shape 268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Shape 268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Shape 268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4" name="Shape 26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85" name="Shape 2685"/>
              <p:cNvCxnSpPr>
                <a:endCxn id="261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86" name="Shape 2686"/>
              <p:cNvCxnSpPr>
                <a:stCxn id="2614" idx="1"/>
                <a:endCxn id="2635"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635" name="Shape 2635"/>
              <p:cNvSpPr txBox="1"/>
              <p:nvPr/>
            </p:nvSpPr>
            <p:spPr>
              <a:xfrm>
                <a:off x="4608871" y="1908680"/>
                <a:ext cx="460230" cy="338554"/>
              </a:xfrm>
              <a:prstGeom prst="rect">
                <a:avLst/>
              </a:prstGeom>
              <a:blipFill rotWithShape="1">
                <a:blip r:embed="rId3">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87" name="Shape 2687"/>
              <p:cNvCxnSpPr>
                <a:stCxn id="2635" idx="0"/>
                <a:endCxn id="2688" idx="2"/>
              </p:cNvCxnSpPr>
              <p:nvPr/>
            </p:nvCxnSpPr>
            <p:spPr>
              <a:xfrm rot="10800000">
                <a:off x="4837186" y="1561580"/>
                <a:ext cx="1800" cy="347100"/>
              </a:xfrm>
              <a:prstGeom prst="straightConnector1">
                <a:avLst/>
              </a:prstGeom>
              <a:noFill/>
              <a:ln cap="flat" cmpd="sng" w="19050">
                <a:solidFill>
                  <a:srgbClr val="7F7F7F"/>
                </a:solidFill>
                <a:prstDash val="solid"/>
                <a:round/>
                <a:headEnd len="sm" w="sm" type="none"/>
                <a:tailEnd len="med" w="med" type="stealth"/>
              </a:ln>
            </p:spPr>
          </p:cxnSp>
          <p:sp>
            <p:nvSpPr>
              <p:cNvPr id="2688" name="Shape 2688"/>
              <p:cNvSpPr txBox="1"/>
              <p:nvPr/>
            </p:nvSpPr>
            <p:spPr>
              <a:xfrm>
                <a:off x="4407425" y="1222898"/>
                <a:ext cx="8594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money</a:t>
                </a:r>
                <a:endParaRPr i="1" sz="1600">
                  <a:solidFill>
                    <a:schemeClr val="dk1"/>
                  </a:solidFill>
                  <a:latin typeface="Calibri"/>
                  <a:ea typeface="Calibri"/>
                  <a:cs typeface="Calibri"/>
                  <a:sym typeface="Calibri"/>
                </a:endParaRPr>
              </a:p>
            </p:txBody>
          </p:sp>
        </p:grpSp>
      </p:grpSp>
      <p:cxnSp>
        <p:nvCxnSpPr>
          <p:cNvPr id="2689" name="Shape 2689"/>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690" name="Shape 2690"/>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1" name="Shape 2691"/>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2" name="Shape 2692"/>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3" name="Shape 2693"/>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2694" name="Shape 2694"/>
          <p:cNvCxnSpPr>
            <a:stCxn id="2690" idx="0"/>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695" name="Shape 2695"/>
          <p:cNvCxnSpPr>
            <a:stCxn id="2691" idx="0"/>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696" name="Shape 2696"/>
          <p:cNvCxnSpPr>
            <a:stCxn id="2692" idx="0"/>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697" name="Shape 2697"/>
          <p:cNvCxnSpPr>
            <a:stCxn id="2693" idx="0"/>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Shape 27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in equations</a:t>
            </a:r>
            <a:endParaRPr/>
          </a:p>
        </p:txBody>
      </p:sp>
      <p:sp>
        <p:nvSpPr>
          <p:cNvPr id="2703" name="Shape 270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have encoder hidden states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On timestep </a:t>
            </a:r>
            <a:r>
              <a:rPr b="0" i="1" lang="en-US" sz="2000" u="none" cap="none" strike="noStrike">
                <a:solidFill>
                  <a:schemeClr val="dk1"/>
                </a:solidFill>
                <a:latin typeface="Calibri"/>
                <a:ea typeface="Calibri"/>
                <a:cs typeface="Calibri"/>
                <a:sym typeface="Calibri"/>
              </a:rPr>
              <a:t>t</a:t>
            </a:r>
            <a:r>
              <a:rPr b="0" i="0" lang="en-US" sz="2000" u="none" cap="none" strike="noStrike">
                <a:solidFill>
                  <a:schemeClr val="dk1"/>
                </a:solidFill>
                <a:latin typeface="Calibri"/>
                <a:ea typeface="Calibri"/>
                <a:cs typeface="Calibri"/>
                <a:sym typeface="Calibri"/>
              </a:rPr>
              <a:t>, we have decoder hidden state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get the attention scores         for this step:</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take softmax to get the attention distribution        for this step (this is a probability distribution and sums to 1)</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rgbClr val="CC0000"/>
              </a:buClr>
              <a:buSzPts val="2000"/>
              <a:buFont typeface="Time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use        to take a weighted sum of the encoder hidden states to get the attention output </a:t>
            </a:r>
            <a:endParaRPr/>
          </a:p>
          <a:p>
            <a:pPr indent="0" lvl="0" marL="0" marR="0" rtl="0" algn="l">
              <a:spcBef>
                <a:spcPts val="400"/>
              </a:spcBef>
              <a:spcAft>
                <a:spcPts val="0"/>
              </a:spcAft>
              <a:buClr>
                <a:srgbClr val="CC0000"/>
              </a:buClr>
              <a:buSzPts val="2000"/>
              <a:buFont typeface="Times"/>
              <a:buNone/>
            </a:pP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Finally we concatenate the attention output        with the decoder hidden state      and proceed as in the non-attention seq2seq model</a:t>
            </a:r>
            <a:endParaRPr/>
          </a:p>
          <a:p>
            <a:pPr indent="-101600" lvl="1" marL="685800" marR="0" rtl="0" algn="l">
              <a:spcBef>
                <a:spcPts val="400"/>
              </a:spcBef>
              <a:spcAft>
                <a:spcPts val="0"/>
              </a:spcAft>
              <a:buClr>
                <a:srgbClr val="3A85FE"/>
              </a:buClr>
              <a:buSzPts val="2000"/>
              <a:buFont typeface="Times"/>
              <a:buNone/>
            </a:pPr>
            <a:r>
              <a:t/>
            </a:r>
            <a:endParaRPr b="0" i="0" sz="2000" u="none" cap="none" strike="noStrike">
              <a:solidFill>
                <a:schemeClr val="dk1"/>
              </a:solidFill>
              <a:latin typeface="Calibri"/>
              <a:ea typeface="Calibri"/>
              <a:cs typeface="Calibri"/>
              <a:sym typeface="Calibri"/>
            </a:endParaRPr>
          </a:p>
        </p:txBody>
      </p:sp>
      <p:sp>
        <p:nvSpPr>
          <p:cNvPr id="2704" name="Shape 27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05" name="Shape 2705"/>
          <p:cNvPicPr preferRelativeResize="0"/>
          <p:nvPr/>
        </p:nvPicPr>
        <p:blipFill rotWithShape="1">
          <a:blip r:embed="rId3">
            <a:alphaModFix/>
          </a:blip>
          <a:srcRect b="0" l="0" r="0" t="0"/>
          <a:stretch/>
        </p:blipFill>
        <p:spPr>
          <a:xfrm>
            <a:off x="3683596" y="6233564"/>
            <a:ext cx="1615364" cy="454088"/>
          </a:xfrm>
          <a:prstGeom prst="rect">
            <a:avLst/>
          </a:prstGeom>
          <a:noFill/>
          <a:ln>
            <a:noFill/>
          </a:ln>
        </p:spPr>
      </p:pic>
      <p:pic>
        <p:nvPicPr>
          <p:cNvPr id="2706" name="Shape 2706"/>
          <p:cNvPicPr preferRelativeResize="0"/>
          <p:nvPr/>
        </p:nvPicPr>
        <p:blipFill rotWithShape="1">
          <a:blip r:embed="rId4">
            <a:alphaModFix/>
          </a:blip>
          <a:srcRect b="0" l="0" r="0" t="0"/>
          <a:stretch/>
        </p:blipFill>
        <p:spPr>
          <a:xfrm>
            <a:off x="3269590" y="4608318"/>
            <a:ext cx="2443376" cy="925162"/>
          </a:xfrm>
          <a:prstGeom prst="rect">
            <a:avLst/>
          </a:prstGeom>
          <a:noFill/>
          <a:ln>
            <a:noFill/>
          </a:ln>
        </p:spPr>
      </p:pic>
      <p:pic>
        <p:nvPicPr>
          <p:cNvPr id="2707" name="Shape 2707"/>
          <p:cNvPicPr preferRelativeResize="0"/>
          <p:nvPr/>
        </p:nvPicPr>
        <p:blipFill rotWithShape="1">
          <a:blip r:embed="rId5">
            <a:alphaModFix/>
          </a:blip>
          <a:srcRect b="0" l="0" r="0" t="0"/>
          <a:stretch/>
        </p:blipFill>
        <p:spPr>
          <a:xfrm>
            <a:off x="2583425" y="3549631"/>
            <a:ext cx="3301790" cy="486097"/>
          </a:xfrm>
          <a:prstGeom prst="rect">
            <a:avLst/>
          </a:prstGeom>
          <a:noFill/>
          <a:ln>
            <a:noFill/>
          </a:ln>
        </p:spPr>
      </p:pic>
      <p:pic>
        <p:nvPicPr>
          <p:cNvPr id="2708" name="Shape 2708"/>
          <p:cNvPicPr preferRelativeResize="0"/>
          <p:nvPr/>
        </p:nvPicPr>
        <p:blipFill rotWithShape="1">
          <a:blip r:embed="rId6">
            <a:alphaModFix/>
          </a:blip>
          <a:srcRect b="0" l="0" r="0" t="0"/>
          <a:stretch/>
        </p:blipFill>
        <p:spPr>
          <a:xfrm>
            <a:off x="2226216" y="2247334"/>
            <a:ext cx="4016207" cy="534890"/>
          </a:xfrm>
          <a:prstGeom prst="rect">
            <a:avLst/>
          </a:prstGeom>
          <a:noFill/>
          <a:ln>
            <a:noFill/>
          </a:ln>
        </p:spPr>
      </p:pic>
      <p:pic>
        <p:nvPicPr>
          <p:cNvPr id="2709" name="Shape 2709"/>
          <p:cNvPicPr preferRelativeResize="0"/>
          <p:nvPr/>
        </p:nvPicPr>
        <p:blipFill rotWithShape="1">
          <a:blip r:embed="rId7">
            <a:alphaModFix/>
          </a:blip>
          <a:srcRect b="0" l="0" r="0" t="0"/>
          <a:stretch/>
        </p:blipFill>
        <p:spPr>
          <a:xfrm>
            <a:off x="5480471" y="1489893"/>
            <a:ext cx="910169" cy="318189"/>
          </a:xfrm>
          <a:prstGeom prst="rect">
            <a:avLst/>
          </a:prstGeom>
          <a:noFill/>
          <a:ln>
            <a:noFill/>
          </a:ln>
        </p:spPr>
      </p:pic>
      <p:pic>
        <p:nvPicPr>
          <p:cNvPr id="2710" name="Shape 2710"/>
          <p:cNvPicPr preferRelativeResize="0"/>
          <p:nvPr/>
        </p:nvPicPr>
        <p:blipFill rotWithShape="1">
          <a:blip r:embed="rId8">
            <a:alphaModFix/>
          </a:blip>
          <a:srcRect b="0" l="0" r="0" t="0"/>
          <a:stretch/>
        </p:blipFill>
        <p:spPr>
          <a:xfrm>
            <a:off x="4000640" y="1075050"/>
            <a:ext cx="1922640" cy="376989"/>
          </a:xfrm>
          <a:prstGeom prst="rect">
            <a:avLst/>
          </a:prstGeom>
          <a:noFill/>
          <a:ln>
            <a:noFill/>
          </a:ln>
        </p:spPr>
      </p:pic>
      <p:pic>
        <p:nvPicPr>
          <p:cNvPr id="2711" name="Shape 2711"/>
          <p:cNvPicPr preferRelativeResize="0"/>
          <p:nvPr/>
        </p:nvPicPr>
        <p:blipFill rotWithShape="1">
          <a:blip r:embed="rId6">
            <a:alphaModFix/>
          </a:blip>
          <a:srcRect b="18816" l="0" r="88996" t="0"/>
          <a:stretch/>
        </p:blipFill>
        <p:spPr>
          <a:xfrm>
            <a:off x="3683963" y="1834511"/>
            <a:ext cx="351052" cy="344924"/>
          </a:xfrm>
          <a:prstGeom prst="rect">
            <a:avLst/>
          </a:prstGeom>
          <a:noFill/>
          <a:ln>
            <a:noFill/>
          </a:ln>
        </p:spPr>
      </p:pic>
      <p:pic>
        <p:nvPicPr>
          <p:cNvPr id="2712" name="Shape 2712"/>
          <p:cNvPicPr preferRelativeResize="0"/>
          <p:nvPr/>
        </p:nvPicPr>
        <p:blipFill rotWithShape="1">
          <a:blip r:embed="rId5">
            <a:alphaModFix/>
          </a:blip>
          <a:srcRect b="0" l="0" r="87834" t="0"/>
          <a:stretch/>
        </p:blipFill>
        <p:spPr>
          <a:xfrm>
            <a:off x="5847089" y="2772813"/>
            <a:ext cx="395334" cy="478388"/>
          </a:xfrm>
          <a:prstGeom prst="rect">
            <a:avLst/>
          </a:prstGeom>
          <a:noFill/>
          <a:ln>
            <a:noFill/>
          </a:ln>
        </p:spPr>
      </p:pic>
      <p:pic>
        <p:nvPicPr>
          <p:cNvPr id="2713" name="Shape 2713"/>
          <p:cNvPicPr preferRelativeResize="0"/>
          <p:nvPr/>
        </p:nvPicPr>
        <p:blipFill rotWithShape="1">
          <a:blip r:embed="rId5">
            <a:alphaModFix/>
          </a:blip>
          <a:srcRect b="0" l="0" r="87834" t="0"/>
          <a:stretch/>
        </p:blipFill>
        <p:spPr>
          <a:xfrm>
            <a:off x="1541895" y="4093186"/>
            <a:ext cx="395334" cy="478388"/>
          </a:xfrm>
          <a:prstGeom prst="rect">
            <a:avLst/>
          </a:prstGeom>
          <a:noFill/>
          <a:ln>
            <a:noFill/>
          </a:ln>
        </p:spPr>
      </p:pic>
      <p:pic>
        <p:nvPicPr>
          <p:cNvPr id="2714" name="Shape 2714"/>
          <p:cNvPicPr preferRelativeResize="0"/>
          <p:nvPr/>
        </p:nvPicPr>
        <p:blipFill rotWithShape="1">
          <a:blip r:embed="rId4">
            <a:alphaModFix/>
          </a:blip>
          <a:srcRect b="35270" l="4400" r="82751" t="34192"/>
          <a:stretch/>
        </p:blipFill>
        <p:spPr>
          <a:xfrm>
            <a:off x="2521223" y="4531067"/>
            <a:ext cx="328041" cy="295218"/>
          </a:xfrm>
          <a:prstGeom prst="rect">
            <a:avLst/>
          </a:prstGeom>
          <a:noFill/>
          <a:ln>
            <a:noFill/>
          </a:ln>
        </p:spPr>
      </p:pic>
      <p:pic>
        <p:nvPicPr>
          <p:cNvPr id="2715" name="Shape 2715"/>
          <p:cNvPicPr preferRelativeResize="0"/>
          <p:nvPr/>
        </p:nvPicPr>
        <p:blipFill rotWithShape="1">
          <a:blip r:embed="rId4">
            <a:alphaModFix/>
          </a:blip>
          <a:srcRect b="35270" l="4400" r="82751" t="34192"/>
          <a:stretch/>
        </p:blipFill>
        <p:spPr>
          <a:xfrm>
            <a:off x="5347151" y="5588304"/>
            <a:ext cx="328041" cy="295218"/>
          </a:xfrm>
          <a:prstGeom prst="rect">
            <a:avLst/>
          </a:prstGeom>
          <a:noFill/>
          <a:ln>
            <a:noFill/>
          </a:ln>
        </p:spPr>
      </p:pic>
      <p:pic>
        <p:nvPicPr>
          <p:cNvPr id="2716" name="Shape 2716"/>
          <p:cNvPicPr preferRelativeResize="0"/>
          <p:nvPr/>
        </p:nvPicPr>
        <p:blipFill rotWithShape="1">
          <a:blip r:embed="rId7">
            <a:alphaModFix/>
          </a:blip>
          <a:srcRect b="-5137" l="0" r="68093" t="1"/>
          <a:stretch/>
        </p:blipFill>
        <p:spPr>
          <a:xfrm>
            <a:off x="1276510" y="5821845"/>
            <a:ext cx="290409" cy="334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Shape 272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is </a:t>
            </a:r>
            <a:r>
              <a:rPr b="1" i="0" lang="en-US" sz="3200" u="none" cap="none" strike="noStrike">
                <a:solidFill>
                  <a:srgbClr val="00B050"/>
                </a:solidFill>
                <a:latin typeface="Calibri"/>
                <a:ea typeface="Calibri"/>
                <a:cs typeface="Calibri"/>
                <a:sym typeface="Calibri"/>
              </a:rPr>
              <a:t>great</a:t>
            </a:r>
            <a:endParaRPr/>
          </a:p>
        </p:txBody>
      </p:sp>
      <p:sp>
        <p:nvSpPr>
          <p:cNvPr id="2722" name="Shape 272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significantly </a:t>
            </a:r>
            <a:r>
              <a:rPr b="0" i="0" lang="en-US" sz="2400" u="none" cap="none" strike="noStrike">
                <a:solidFill>
                  <a:srgbClr val="00B050"/>
                </a:solidFill>
                <a:latin typeface="Calibri"/>
                <a:ea typeface="Calibri"/>
                <a:cs typeface="Calibri"/>
                <a:sym typeface="Calibri"/>
              </a:rPr>
              <a:t>improves NMT performance</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It’s very useful to allow decoder to focus on certain parts of the source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solves the bottleneck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Attention allows decoder to look directly at source; bypass bottleneck</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helps with vanishing gradient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Provides shortcut to faraway states</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provides </a:t>
            </a:r>
            <a:r>
              <a:rPr b="0" i="0" lang="en-US" sz="2400" u="none" cap="none" strike="noStrike">
                <a:solidFill>
                  <a:srgbClr val="00B050"/>
                </a:solidFill>
                <a:latin typeface="Calibri"/>
                <a:ea typeface="Calibri"/>
                <a:cs typeface="Calibri"/>
                <a:sym typeface="Calibri"/>
              </a:rPr>
              <a:t>some interpretability</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By inspecting attention distribution, we can see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what the decoder was focusing on</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We get </a:t>
            </a:r>
            <a:r>
              <a:rPr b="0" i="0" lang="en-US" sz="2000" u="none" cap="none" strike="noStrike">
                <a:solidFill>
                  <a:srgbClr val="00B050"/>
                </a:solidFill>
                <a:latin typeface="Calibri"/>
                <a:ea typeface="Calibri"/>
                <a:cs typeface="Calibri"/>
                <a:sym typeface="Calibri"/>
              </a:rPr>
              <a:t>alignment for free</a:t>
            </a:r>
            <a:r>
              <a:rPr b="0" i="0" lang="en-US" sz="2000" u="none" cap="none" strike="noStrike">
                <a:solidFill>
                  <a:schemeClr val="dk1"/>
                </a:solidFill>
                <a:latin typeface="Calibri"/>
                <a:ea typeface="Calibri"/>
                <a:cs typeface="Calibri"/>
                <a:sym typeface="Calibri"/>
              </a:rPr>
              <a:t>!</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This is cool because we never explicitly trained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 alignment system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The network just learned alignment by itself</a:t>
            </a:r>
            <a:endParaRPr/>
          </a:p>
        </p:txBody>
      </p:sp>
      <p:sp>
        <p:nvSpPr>
          <p:cNvPr id="2723" name="Shape 27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724" name="Shape 2724"/>
          <p:cNvGrpSpPr/>
          <p:nvPr/>
        </p:nvGrpSpPr>
        <p:grpSpPr>
          <a:xfrm>
            <a:off x="4757058" y="3364643"/>
            <a:ext cx="3749985" cy="2883757"/>
            <a:chOff x="4757058" y="3364643"/>
            <a:chExt cx="3749985" cy="2883757"/>
          </a:xfrm>
        </p:grpSpPr>
        <p:pic>
          <p:nvPicPr>
            <p:cNvPr id="2725" name="Shape 2725"/>
            <p:cNvPicPr preferRelativeResize="0"/>
            <p:nvPr/>
          </p:nvPicPr>
          <p:blipFill rotWithShape="1">
            <a:blip r:embed="rId3">
              <a:alphaModFix/>
            </a:blip>
            <a:srcRect b="26601" l="60445" r="4085" t="3049"/>
            <a:stretch/>
          </p:blipFill>
          <p:spPr>
            <a:xfrm>
              <a:off x="6379029" y="3364643"/>
              <a:ext cx="2128014" cy="2883757"/>
            </a:xfrm>
            <a:prstGeom prst="rect">
              <a:avLst/>
            </a:prstGeom>
            <a:noFill/>
            <a:ln>
              <a:noFill/>
            </a:ln>
          </p:spPr>
        </p:pic>
        <p:cxnSp>
          <p:nvCxnSpPr>
            <p:cNvPr id="2726" name="Shape 2726"/>
            <p:cNvCxnSpPr/>
            <p:nvPr/>
          </p:nvCxnSpPr>
          <p:spPr>
            <a:xfrm>
              <a:off x="4757058" y="4453164"/>
              <a:ext cx="1839685" cy="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Shape 273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Recap</a:t>
            </a:r>
            <a:endParaRPr/>
          </a:p>
        </p:txBody>
      </p:sp>
      <p:sp>
        <p:nvSpPr>
          <p:cNvPr id="2732" name="Shape 2732"/>
          <p:cNvSpPr txBox="1"/>
          <p:nvPr>
            <p:ph idx="1" type="body"/>
          </p:nvPr>
        </p:nvSpPr>
        <p:spPr>
          <a:xfrm>
            <a:off x="304800" y="1092200"/>
            <a:ext cx="8668378"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learned the history of Machine Translation (MT)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Since 2014, </a:t>
            </a:r>
            <a:r>
              <a:rPr b="0" i="0" lang="en-US" sz="2400" u="none" cap="none" strike="noStrike">
                <a:solidFill>
                  <a:schemeClr val="accent3"/>
                </a:solidFill>
                <a:latin typeface="Calibri"/>
                <a:ea typeface="Calibri"/>
                <a:cs typeface="Calibri"/>
                <a:sym typeface="Calibri"/>
              </a:rPr>
              <a:t>Neural MT </a:t>
            </a:r>
            <a:r>
              <a:rPr b="0" i="0" lang="en-US" sz="2400" u="none" cap="none" strike="noStrike">
                <a:solidFill>
                  <a:schemeClr val="dk1"/>
                </a:solidFill>
                <a:latin typeface="Calibri"/>
                <a:ea typeface="Calibri"/>
                <a:cs typeface="Calibri"/>
                <a:sym typeface="Calibri"/>
              </a:rPr>
              <a:t>rapidly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replaced intricate Statistical MT</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is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architecture for NMT (uses 2 RNNs)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Attention </a:t>
            </a:r>
            <a:r>
              <a:rPr b="0" i="0" lang="en-US" sz="2400" u="none" cap="none" strike="noStrike">
                <a:solidFill>
                  <a:schemeClr val="dk1"/>
                </a:solidFill>
                <a:latin typeface="Calibri"/>
                <a:ea typeface="Calibri"/>
                <a:cs typeface="Calibri"/>
                <a:sym typeface="Calibri"/>
              </a:rPr>
              <a:t>is a way to </a:t>
            </a:r>
            <a:r>
              <a:rPr b="0" i="1" lang="en-US" sz="2400" u="none" cap="none" strike="noStrike">
                <a:solidFill>
                  <a:schemeClr val="dk1"/>
                </a:solidFill>
                <a:latin typeface="Calibri"/>
                <a:ea typeface="Calibri"/>
                <a:cs typeface="Calibri"/>
                <a:sym typeface="Calibri"/>
              </a:rPr>
              <a:t>focus on </a:t>
            </a:r>
            <a:br>
              <a:rPr b="0" i="1"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particular parts </a:t>
            </a:r>
            <a:r>
              <a:rPr b="0" i="0" lang="en-US" sz="2400" u="none" cap="none" strike="noStrike">
                <a:solidFill>
                  <a:schemeClr val="dk1"/>
                </a:solidFill>
                <a:latin typeface="Calibri"/>
                <a:ea typeface="Calibri"/>
                <a:cs typeface="Calibri"/>
                <a:sym typeface="Calibri"/>
              </a:rPr>
              <a:t>of the input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Improves sequence-to-sequence a lot!</a:t>
            </a:r>
            <a:endParaRPr/>
          </a:p>
        </p:txBody>
      </p:sp>
      <p:sp>
        <p:nvSpPr>
          <p:cNvPr id="2733" name="Shape 2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34" name="Shape 2734"/>
          <p:cNvPicPr preferRelativeResize="0"/>
          <p:nvPr/>
        </p:nvPicPr>
        <p:blipFill rotWithShape="1">
          <a:blip r:embed="rId3">
            <a:alphaModFix/>
          </a:blip>
          <a:srcRect b="0" l="0" r="11087" t="0"/>
          <a:stretch/>
        </p:blipFill>
        <p:spPr>
          <a:xfrm>
            <a:off x="6039036" y="1682233"/>
            <a:ext cx="1963219" cy="1472004"/>
          </a:xfrm>
          <a:prstGeom prst="rect">
            <a:avLst/>
          </a:prstGeom>
          <a:noFill/>
          <a:ln>
            <a:noFill/>
          </a:ln>
        </p:spPr>
      </p:pic>
      <p:pic>
        <p:nvPicPr>
          <p:cNvPr id="2735" name="Shape 2735"/>
          <p:cNvPicPr preferRelativeResize="0"/>
          <p:nvPr/>
        </p:nvPicPr>
        <p:blipFill rotWithShape="1">
          <a:blip r:embed="rId4">
            <a:alphaModFix/>
          </a:blip>
          <a:srcRect b="0" l="0" r="0" t="0"/>
          <a:stretch/>
        </p:blipFill>
        <p:spPr>
          <a:xfrm>
            <a:off x="6039036" y="484887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53" name="Shape 153"/>
          <p:cNvSpPr txBox="1"/>
          <p:nvPr>
            <p:ph idx="1" type="body"/>
          </p:nvPr>
        </p:nvSpPr>
        <p:spPr>
          <a:xfrm>
            <a:off x="304800" y="1092200"/>
            <a:ext cx="8534400" cy="17992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endParaRPr/>
          </a:p>
        </p:txBody>
      </p:sp>
      <p:sp>
        <p:nvSpPr>
          <p:cNvPr id="154" name="Shape 15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5" name="Shape 155"/>
          <p:cNvGrpSpPr/>
          <p:nvPr/>
        </p:nvGrpSpPr>
        <p:grpSpPr>
          <a:xfrm>
            <a:off x="608766" y="2494615"/>
            <a:ext cx="6890134" cy="4216018"/>
            <a:chOff x="608766" y="2494615"/>
            <a:chExt cx="6890134" cy="4216018"/>
          </a:xfrm>
        </p:grpSpPr>
        <p:pic>
          <p:nvPicPr>
            <p:cNvPr id="156" name="Shape 156"/>
            <p:cNvPicPr preferRelativeResize="0"/>
            <p:nvPr/>
          </p:nvPicPr>
          <p:blipFill rotWithShape="1">
            <a:blip r:embed="rId3">
              <a:alphaModFix/>
            </a:blip>
            <a:srcRect b="0" l="0" r="0" t="0"/>
            <a:stretch/>
          </p:blipFill>
          <p:spPr>
            <a:xfrm>
              <a:off x="1888507" y="2569028"/>
              <a:ext cx="3227640" cy="4141605"/>
            </a:xfrm>
            <a:prstGeom prst="rect">
              <a:avLst/>
            </a:prstGeom>
            <a:noFill/>
            <a:ln>
              <a:noFill/>
            </a:ln>
          </p:spPr>
        </p:pic>
        <p:sp>
          <p:nvSpPr>
            <p:cNvPr id="157" name="Shape 157"/>
            <p:cNvSpPr txBox="1"/>
            <p:nvPr/>
          </p:nvSpPr>
          <p:spPr>
            <a:xfrm>
              <a:off x="5735212" y="2891444"/>
              <a:ext cx="176368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Ancient Egyptian</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Demotic</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Ancient Greek</a:t>
              </a:r>
              <a:endParaRPr/>
            </a:p>
          </p:txBody>
        </p:sp>
        <p:sp>
          <p:nvSpPr>
            <p:cNvPr id="158" name="Shape 158"/>
            <p:cNvSpPr/>
            <p:nvPr/>
          </p:nvSpPr>
          <p:spPr>
            <a:xfrm>
              <a:off x="5415631" y="3796039"/>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9" name="Shape 159"/>
            <p:cNvSpPr/>
            <p:nvPr/>
          </p:nvSpPr>
          <p:spPr>
            <a:xfrm>
              <a:off x="5415631" y="5100413"/>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 name="Shape 160"/>
            <p:cNvSpPr/>
            <p:nvPr/>
          </p:nvSpPr>
          <p:spPr>
            <a:xfrm>
              <a:off x="5414077" y="2494615"/>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1" name="Shape 161"/>
            <p:cNvSpPr txBox="1"/>
            <p:nvPr/>
          </p:nvSpPr>
          <p:spPr>
            <a:xfrm>
              <a:off x="608766" y="2779505"/>
              <a:ext cx="21132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A87FF"/>
                  </a:solidFill>
                  <a:latin typeface="Calibri"/>
                  <a:ea typeface="Calibri"/>
                  <a:cs typeface="Calibri"/>
                  <a:sym typeface="Calibri"/>
                </a:rPr>
                <a:t>The Rosetta Stone</a:t>
              </a:r>
              <a:endParaRPr/>
            </a:p>
          </p:txBody>
        </p:sp>
      </p:grpSp>
      <p:pic>
        <p:nvPicPr>
          <p:cNvPr id="162" name="Shape 162"/>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Shape 2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is versatile!</a:t>
            </a:r>
            <a:endParaRPr/>
          </a:p>
        </p:txBody>
      </p:sp>
      <p:sp>
        <p:nvSpPr>
          <p:cNvPr id="2741" name="Shape 274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Sequence-to-sequence is useful for </a:t>
            </a:r>
            <a:r>
              <a:rPr b="0" i="1" lang="en-US" sz="2400" u="none" cap="none" strike="noStrike">
                <a:solidFill>
                  <a:schemeClr val="accent3"/>
                </a:solidFill>
                <a:latin typeface="Calibri"/>
                <a:ea typeface="Calibri"/>
                <a:cs typeface="Calibri"/>
                <a:sym typeface="Calibri"/>
              </a:rPr>
              <a:t>more than just MT</a:t>
            </a:r>
            <a:br>
              <a:rPr b="0" i="1" lang="en-US" sz="2400" u="none" cap="none" strike="noStrike">
                <a:solidFill>
                  <a:schemeClr val="accent3"/>
                </a:solidFill>
                <a:latin typeface="Calibri"/>
                <a:ea typeface="Calibri"/>
                <a:cs typeface="Calibri"/>
                <a:sym typeface="Calibri"/>
              </a:rPr>
            </a:br>
            <a:endParaRPr b="0" i="1"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NLP tasks can be phrased as sequence-to-sequence: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Summarization</a:t>
            </a:r>
            <a:r>
              <a:rPr b="0" i="0" lang="en-US" sz="2400" u="none" cap="none" strike="noStrike">
                <a:solidFill>
                  <a:schemeClr val="dk1"/>
                </a:solidFill>
                <a:latin typeface="Calibri"/>
                <a:ea typeface="Calibri"/>
                <a:cs typeface="Calibri"/>
                <a:sym typeface="Calibri"/>
              </a:rPr>
              <a:t> (long text → short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Dialogue</a:t>
            </a:r>
            <a:r>
              <a:rPr b="0" i="0" lang="en-US" sz="2400" u="none" cap="none" strike="noStrike">
                <a:solidFill>
                  <a:schemeClr val="dk1"/>
                </a:solidFill>
                <a:latin typeface="Calibri"/>
                <a:ea typeface="Calibri"/>
                <a:cs typeface="Calibri"/>
                <a:sym typeface="Calibri"/>
              </a:rPr>
              <a:t> (previous utterances → next utterance)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Parsing</a:t>
            </a:r>
            <a:r>
              <a:rPr b="0" i="0" lang="en-US" sz="2400" u="none" cap="none" strike="noStrike">
                <a:solidFill>
                  <a:schemeClr val="dk1"/>
                </a:solidFill>
                <a:latin typeface="Calibri"/>
                <a:ea typeface="Calibri"/>
                <a:cs typeface="Calibri"/>
                <a:sym typeface="Calibri"/>
              </a:rPr>
              <a:t> (input text → output parse as 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Code generation </a:t>
            </a:r>
            <a:r>
              <a:rPr b="0" i="0" lang="en-US" sz="2400" u="none" cap="none" strike="noStrike">
                <a:solidFill>
                  <a:schemeClr val="dk1"/>
                </a:solidFill>
                <a:latin typeface="Calibri"/>
                <a:ea typeface="Calibri"/>
                <a:cs typeface="Calibri"/>
                <a:sym typeface="Calibri"/>
              </a:rPr>
              <a:t>(natural language → Python code)</a:t>
            </a:r>
            <a:endParaRPr/>
          </a:p>
        </p:txBody>
      </p:sp>
      <p:sp>
        <p:nvSpPr>
          <p:cNvPr id="2742" name="Shape 2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Shape 27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Next </a:t>
            </a:r>
            <a:r>
              <a:rPr lang="en-US"/>
              <a:t>class</a:t>
            </a:r>
            <a:endParaRPr/>
          </a:p>
        </p:txBody>
      </p:sp>
      <p:sp>
        <p:nvSpPr>
          <p:cNvPr id="2749" name="Shape 274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80"/>
              </a:spcBef>
              <a:spcAft>
                <a:spcPts val="0"/>
              </a:spcAft>
              <a:buClr>
                <a:srgbClr val="CC0000"/>
              </a:buClr>
              <a:buSzPts val="2400"/>
              <a:buFont typeface="Times"/>
              <a:buChar char="•"/>
            </a:pPr>
            <a:r>
              <a:rPr lang="en-US"/>
              <a:t>Transformers (guest lecture by </a:t>
            </a:r>
            <a:r>
              <a:rPr lang="en-US" u="sng">
                <a:solidFill>
                  <a:schemeClr val="hlink"/>
                </a:solidFill>
                <a:hlinkClick r:id="rId3"/>
              </a:rPr>
              <a:t>Lukasz Kaiser</a:t>
            </a:r>
            <a:r>
              <a:rPr lang="en-US"/>
              <a:t>)</a:t>
            </a:r>
            <a:endParaRPr/>
          </a:p>
        </p:txBody>
      </p:sp>
      <p:sp>
        <p:nvSpPr>
          <p:cNvPr id="2750" name="Shape 275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68" name="Shape 16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Break it down further: we actually want to consider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chemeClr val="accent3"/>
                </a:solidFill>
                <a:latin typeface="Calibri"/>
                <a:ea typeface="Calibri"/>
                <a:cs typeface="Calibri"/>
                <a:sym typeface="Calibri"/>
              </a:rPr>
              <a:t>alignment</a:t>
            </a:r>
            <a:r>
              <a:rPr b="0" i="0" lang="en-US" sz="2400" u="none" cap="none" strike="noStrike">
                <a:solidFill>
                  <a:schemeClr val="dk1"/>
                </a:solidFill>
                <a:latin typeface="Calibri"/>
                <a:ea typeface="Calibri"/>
                <a:cs typeface="Calibri"/>
                <a:sym typeface="Calibri"/>
              </a:rPr>
              <a:t>, i.e. word-level correspondence between French sentence </a:t>
            </a:r>
            <a:r>
              <a:rPr b="0" i="1" lang="en-US" sz="2400" u="none" cap="none" strike="noStrike">
                <a:solidFill>
                  <a:schemeClr val="dk1"/>
                </a:solidFill>
                <a:latin typeface="Calibri"/>
                <a:ea typeface="Calibri"/>
                <a:cs typeface="Calibri"/>
                <a:sym typeface="Calibri"/>
              </a:rPr>
              <a:t>x</a:t>
            </a:r>
            <a:r>
              <a:rPr b="0" i="0" lang="en-US" sz="2400" u="none" cap="none" strike="noStrike">
                <a:solidFill>
                  <a:schemeClr val="dk1"/>
                </a:solidFill>
                <a:latin typeface="Calibri"/>
                <a:ea typeface="Calibri"/>
                <a:cs typeface="Calibri"/>
                <a:sym typeface="Calibri"/>
              </a:rPr>
              <a:t> and English sentence </a:t>
            </a:r>
            <a:r>
              <a:rPr b="0" i="1"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169" name="Shape 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0" name="Shape 170"/>
          <p:cNvPicPr preferRelativeResize="0"/>
          <p:nvPr/>
        </p:nvPicPr>
        <p:blipFill rotWithShape="1">
          <a:blip r:embed="rId3">
            <a:alphaModFix/>
          </a:blip>
          <a:srcRect b="0" l="0" r="0" t="0"/>
          <a:stretch/>
        </p:blipFill>
        <p:spPr>
          <a:xfrm>
            <a:off x="3841750" y="3216835"/>
            <a:ext cx="1460500" cy="558800"/>
          </a:xfrm>
          <a:prstGeom prst="rect">
            <a:avLst/>
          </a:prstGeom>
          <a:noFill/>
          <a:ln>
            <a:noFill/>
          </a:ln>
        </p:spPr>
      </p:pic>
      <p:pic>
        <p:nvPicPr>
          <p:cNvPr id="171" name="Shape 171"/>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alignment?</a:t>
            </a:r>
            <a:endParaRPr/>
          </a:p>
        </p:txBody>
      </p:sp>
      <p:sp>
        <p:nvSpPr>
          <p:cNvPr id="177" name="Shape 177"/>
          <p:cNvSpPr txBox="1"/>
          <p:nvPr>
            <p:ph idx="1" type="body"/>
          </p:nvPr>
        </p:nvSpPr>
        <p:spPr>
          <a:xfrm>
            <a:off x="304800" y="1092200"/>
            <a:ext cx="8534400" cy="130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is the </a:t>
            </a:r>
            <a:r>
              <a:rPr b="0" i="0" lang="en-US" sz="2400" u="none" cap="none" strike="noStrike">
                <a:solidFill>
                  <a:schemeClr val="accent3"/>
                </a:solidFill>
                <a:latin typeface="Calibri"/>
                <a:ea typeface="Calibri"/>
                <a:cs typeface="Calibri"/>
                <a:sym typeface="Calibri"/>
              </a:rPr>
              <a:t>correspondence between particular words </a:t>
            </a:r>
            <a:r>
              <a:rPr b="0" i="0" lang="en-US" sz="2400" u="none" cap="none" strike="noStrike">
                <a:solidFill>
                  <a:schemeClr val="dk1"/>
                </a:solidFill>
                <a:latin typeface="Calibri"/>
                <a:ea typeface="Calibri"/>
                <a:cs typeface="Calibri"/>
                <a:sym typeface="Calibri"/>
              </a:rPr>
              <a:t>in the translated sentence pair.</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Note: Some words have </a:t>
            </a:r>
            <a:r>
              <a:rPr b="0" i="0" lang="en-US" sz="2400" u="none" cap="none" strike="noStrike">
                <a:solidFill>
                  <a:schemeClr val="accent3"/>
                </a:solidFill>
                <a:latin typeface="Calibri"/>
                <a:ea typeface="Calibri"/>
                <a:cs typeface="Calibri"/>
                <a:sym typeface="Calibri"/>
              </a:rPr>
              <a:t>no counterpart</a:t>
            </a:r>
            <a:endParaRPr/>
          </a:p>
        </p:txBody>
      </p:sp>
      <p:sp>
        <p:nvSpPr>
          <p:cNvPr id="178" name="Shape 17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9" name="Shape 179"/>
          <p:cNvPicPr preferRelativeResize="0"/>
          <p:nvPr/>
        </p:nvPicPr>
        <p:blipFill rotWithShape="1">
          <a:blip r:embed="rId3">
            <a:alphaModFix/>
          </a:blip>
          <a:srcRect b="0" l="0" r="0" t="0"/>
          <a:stretch/>
        </p:blipFill>
        <p:spPr>
          <a:xfrm>
            <a:off x="1197430" y="2870321"/>
            <a:ext cx="6749140" cy="3374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LP-2011">
  <a:themeElements>
    <a:clrScheme name="NLP Class">
      <a:dk1>
        <a:srgbClr val="000000"/>
      </a:dk1>
      <a:lt1>
        <a:srgbClr val="FFFFFF"/>
      </a:lt1>
      <a:dk2>
        <a:srgbClr val="605435"/>
      </a:dk2>
      <a:lt2>
        <a:srgbClr val="E7D19A"/>
      </a:lt2>
      <a:accent1>
        <a:srgbClr val="A4001D"/>
      </a:accent1>
      <a:accent2>
        <a:srgbClr val="0047B6"/>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